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67CA73-7D02-4EF8-985D-9A0B784A4F49}" type="datetimeFigureOut">
              <a:rPr lang="en-US" smtClean="0"/>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00550-1D4F-4495-A3F0-51DD7E6301E2}" type="slidenum">
              <a:rPr lang="en-US" smtClean="0"/>
              <a:t>‹#›</a:t>
            </a:fld>
            <a:endParaRPr lang="en-US"/>
          </a:p>
        </p:txBody>
      </p:sp>
    </p:spTree>
    <p:extLst>
      <p:ext uri="{BB962C8B-B14F-4D97-AF65-F5344CB8AC3E}">
        <p14:creationId xmlns:p14="http://schemas.microsoft.com/office/powerpoint/2010/main" val="3632541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67CA73-7D02-4EF8-985D-9A0B784A4F49}" type="datetimeFigureOut">
              <a:rPr lang="en-US" smtClean="0"/>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00550-1D4F-4495-A3F0-51DD7E6301E2}" type="slidenum">
              <a:rPr lang="en-US" smtClean="0"/>
              <a:t>‹#›</a:t>
            </a:fld>
            <a:endParaRPr lang="en-US"/>
          </a:p>
        </p:txBody>
      </p:sp>
    </p:spTree>
    <p:extLst>
      <p:ext uri="{BB962C8B-B14F-4D97-AF65-F5344CB8AC3E}">
        <p14:creationId xmlns:p14="http://schemas.microsoft.com/office/powerpoint/2010/main" val="3004219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67CA73-7D02-4EF8-985D-9A0B784A4F49}" type="datetimeFigureOut">
              <a:rPr lang="en-US" smtClean="0"/>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00550-1D4F-4495-A3F0-51DD7E6301E2}" type="slidenum">
              <a:rPr lang="en-US" smtClean="0"/>
              <a:t>‹#›</a:t>
            </a:fld>
            <a:endParaRPr lang="en-US"/>
          </a:p>
        </p:txBody>
      </p:sp>
    </p:spTree>
    <p:extLst>
      <p:ext uri="{BB962C8B-B14F-4D97-AF65-F5344CB8AC3E}">
        <p14:creationId xmlns:p14="http://schemas.microsoft.com/office/powerpoint/2010/main" val="1209374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67CA73-7D02-4EF8-985D-9A0B784A4F49}" type="datetimeFigureOut">
              <a:rPr lang="en-US" smtClean="0"/>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00550-1D4F-4495-A3F0-51DD7E6301E2}" type="slidenum">
              <a:rPr lang="en-US" smtClean="0"/>
              <a:t>‹#›</a:t>
            </a:fld>
            <a:endParaRPr lang="en-US"/>
          </a:p>
        </p:txBody>
      </p:sp>
    </p:spTree>
    <p:extLst>
      <p:ext uri="{BB962C8B-B14F-4D97-AF65-F5344CB8AC3E}">
        <p14:creationId xmlns:p14="http://schemas.microsoft.com/office/powerpoint/2010/main" val="1370715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67CA73-7D02-4EF8-985D-9A0B784A4F49}" type="datetimeFigureOut">
              <a:rPr lang="en-US" smtClean="0"/>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00550-1D4F-4495-A3F0-51DD7E6301E2}" type="slidenum">
              <a:rPr lang="en-US" smtClean="0"/>
              <a:t>‹#›</a:t>
            </a:fld>
            <a:endParaRPr lang="en-US"/>
          </a:p>
        </p:txBody>
      </p:sp>
    </p:spTree>
    <p:extLst>
      <p:ext uri="{BB962C8B-B14F-4D97-AF65-F5344CB8AC3E}">
        <p14:creationId xmlns:p14="http://schemas.microsoft.com/office/powerpoint/2010/main" val="2714587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67CA73-7D02-4EF8-985D-9A0B784A4F49}" type="datetimeFigureOut">
              <a:rPr lang="en-US" smtClean="0"/>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00550-1D4F-4495-A3F0-51DD7E6301E2}" type="slidenum">
              <a:rPr lang="en-US" smtClean="0"/>
              <a:t>‹#›</a:t>
            </a:fld>
            <a:endParaRPr lang="en-US"/>
          </a:p>
        </p:txBody>
      </p:sp>
    </p:spTree>
    <p:extLst>
      <p:ext uri="{BB962C8B-B14F-4D97-AF65-F5344CB8AC3E}">
        <p14:creationId xmlns:p14="http://schemas.microsoft.com/office/powerpoint/2010/main" val="2511723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67CA73-7D02-4EF8-985D-9A0B784A4F49}" type="datetimeFigureOut">
              <a:rPr lang="en-US" smtClean="0"/>
              <a:t>4/10/2020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800550-1D4F-4495-A3F0-51DD7E6301E2}" type="slidenum">
              <a:rPr lang="en-US" smtClean="0"/>
              <a:t>‹#›</a:t>
            </a:fld>
            <a:endParaRPr lang="en-US"/>
          </a:p>
        </p:txBody>
      </p:sp>
    </p:spTree>
    <p:extLst>
      <p:ext uri="{BB962C8B-B14F-4D97-AF65-F5344CB8AC3E}">
        <p14:creationId xmlns:p14="http://schemas.microsoft.com/office/powerpoint/2010/main" val="3541439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67CA73-7D02-4EF8-985D-9A0B784A4F49}" type="datetimeFigureOut">
              <a:rPr lang="en-US" smtClean="0"/>
              <a:t>4/10/2020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00550-1D4F-4495-A3F0-51DD7E6301E2}" type="slidenum">
              <a:rPr lang="en-US" smtClean="0"/>
              <a:t>‹#›</a:t>
            </a:fld>
            <a:endParaRPr lang="en-US"/>
          </a:p>
        </p:txBody>
      </p:sp>
    </p:spTree>
    <p:extLst>
      <p:ext uri="{BB962C8B-B14F-4D97-AF65-F5344CB8AC3E}">
        <p14:creationId xmlns:p14="http://schemas.microsoft.com/office/powerpoint/2010/main" val="802551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67CA73-7D02-4EF8-985D-9A0B784A4F49}" type="datetimeFigureOut">
              <a:rPr lang="en-US" smtClean="0"/>
              <a:t>4/10/2020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800550-1D4F-4495-A3F0-51DD7E6301E2}" type="slidenum">
              <a:rPr lang="en-US" smtClean="0"/>
              <a:t>‹#›</a:t>
            </a:fld>
            <a:endParaRPr lang="en-US"/>
          </a:p>
        </p:txBody>
      </p:sp>
    </p:spTree>
    <p:extLst>
      <p:ext uri="{BB962C8B-B14F-4D97-AF65-F5344CB8AC3E}">
        <p14:creationId xmlns:p14="http://schemas.microsoft.com/office/powerpoint/2010/main" val="3085671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67CA73-7D02-4EF8-985D-9A0B784A4F49}" type="datetimeFigureOut">
              <a:rPr lang="en-US" smtClean="0"/>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00550-1D4F-4495-A3F0-51DD7E6301E2}" type="slidenum">
              <a:rPr lang="en-US" smtClean="0"/>
              <a:t>‹#›</a:t>
            </a:fld>
            <a:endParaRPr lang="en-US"/>
          </a:p>
        </p:txBody>
      </p:sp>
    </p:spTree>
    <p:extLst>
      <p:ext uri="{BB962C8B-B14F-4D97-AF65-F5344CB8AC3E}">
        <p14:creationId xmlns:p14="http://schemas.microsoft.com/office/powerpoint/2010/main" val="3407882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67CA73-7D02-4EF8-985D-9A0B784A4F49}" type="datetimeFigureOut">
              <a:rPr lang="en-US" smtClean="0"/>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00550-1D4F-4495-A3F0-51DD7E6301E2}" type="slidenum">
              <a:rPr lang="en-US" smtClean="0"/>
              <a:t>‹#›</a:t>
            </a:fld>
            <a:endParaRPr lang="en-US"/>
          </a:p>
        </p:txBody>
      </p:sp>
    </p:spTree>
    <p:extLst>
      <p:ext uri="{BB962C8B-B14F-4D97-AF65-F5344CB8AC3E}">
        <p14:creationId xmlns:p14="http://schemas.microsoft.com/office/powerpoint/2010/main" val="1257295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67CA73-7D02-4EF8-985D-9A0B784A4F49}" type="datetimeFigureOut">
              <a:rPr lang="en-US" smtClean="0"/>
              <a:t>4/10/2020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800550-1D4F-4495-A3F0-51DD7E6301E2}" type="slidenum">
              <a:rPr lang="en-US" smtClean="0"/>
              <a:t>‹#›</a:t>
            </a:fld>
            <a:endParaRPr lang="en-US"/>
          </a:p>
        </p:txBody>
      </p:sp>
    </p:spTree>
    <p:extLst>
      <p:ext uri="{BB962C8B-B14F-4D97-AF65-F5344CB8AC3E}">
        <p14:creationId xmlns:p14="http://schemas.microsoft.com/office/powerpoint/2010/main" val="3232069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4.xml"/><Relationship Id="rId1" Type="http://schemas.openxmlformats.org/officeDocument/2006/relationships/vmlDrawing" Target="../drawings/vmlDrawing6.v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oleObject" Target="../embeddings/Microsoft_Word_97_-_2003_Document2.doc"/><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7" Type="http://schemas.openxmlformats.org/officeDocument/2006/relationships/oleObject" Target="../embeddings/Microsoft_Word_97_-_2003_Document4.doc"/><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1.emf"/><Relationship Id="rId4" Type="http://schemas.openxmlformats.org/officeDocument/2006/relationships/oleObject" Target="../embeddings/Microsoft_Word_97_-_2003_Document3.doc"/></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Microsoft_Word_97_-_2003_Document5.doc"/></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Microsoft_Word_97_-_2003_Document6.doc"/></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32141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Content Placeholder 2"/>
          <p:cNvSpPr>
            <a:spLocks noGrp="1"/>
          </p:cNvSpPr>
          <p:nvPr>
            <p:ph sz="quarter" idx="1"/>
          </p:nvPr>
        </p:nvSpPr>
        <p:spPr>
          <a:xfrm>
            <a:off x="1828800" y="228601"/>
            <a:ext cx="8534400" cy="6245225"/>
          </a:xfrm>
        </p:spPr>
        <p:txBody>
          <a:bodyPr>
            <a:normAutofit lnSpcReduction="10000"/>
          </a:bodyPr>
          <a:lstStyle/>
          <a:p>
            <a:pPr algn="just" eaLnBrk="1" hangingPunct="1">
              <a:lnSpc>
                <a:spcPct val="150000"/>
              </a:lnSpc>
              <a:buFontTx/>
              <a:buNone/>
            </a:pPr>
            <a:r>
              <a:rPr lang="en-US" altLang="en-US" sz="3200">
                <a:latin typeface="Times New Roman" panose="02020603050405020304" pitchFamily="18" charset="0"/>
                <a:cs typeface="Times New Roman" panose="02020603050405020304" pitchFamily="18" charset="0"/>
              </a:rPr>
              <a:t>2. Số lượng sản phẩm hoàn thành nhập kho 450 sp.</a:t>
            </a:r>
          </a:p>
          <a:p>
            <a:pPr algn="just" eaLnBrk="1" hangingPunct="1">
              <a:lnSpc>
                <a:spcPct val="150000"/>
              </a:lnSpc>
              <a:buFontTx/>
              <a:buNone/>
            </a:pPr>
            <a:r>
              <a:rPr lang="en-US" altLang="en-US" sz="3200">
                <a:latin typeface="Times New Roman" panose="02020603050405020304" pitchFamily="18" charset="0"/>
                <a:cs typeface="Times New Roman" panose="02020603050405020304" pitchFamily="18" charset="0"/>
              </a:rPr>
              <a:t>3. Số lượng sản phẩm dở dang cuối kỳ 50 sp với tỷ lệ hoàn thành 40%</a:t>
            </a:r>
          </a:p>
          <a:p>
            <a:pPr algn="just" eaLnBrk="1" hangingPunct="1">
              <a:lnSpc>
                <a:spcPct val="150000"/>
              </a:lnSpc>
              <a:buFontTx/>
              <a:buNone/>
            </a:pPr>
            <a:r>
              <a:rPr lang="en-US" altLang="en-US" sz="3200">
                <a:latin typeface="Times New Roman" panose="02020603050405020304" pitchFamily="18" charset="0"/>
                <a:cs typeface="Times New Roman" panose="02020603050405020304" pitchFamily="18" charset="0"/>
              </a:rPr>
              <a:t>4. Chi phí nguyên vật liệu chính sử dụng toàn bộ ngay từ đầu quy trình sản xuất, chi phí vật liệu phụ sử dụng theo mức độ sản xuất.</a:t>
            </a:r>
          </a:p>
          <a:p>
            <a:pPr algn="just" eaLnBrk="1" hangingPunct="1">
              <a:lnSpc>
                <a:spcPct val="150000"/>
              </a:lnSpc>
              <a:buFontTx/>
              <a:buNone/>
            </a:pPr>
            <a:r>
              <a:rPr lang="en-US" altLang="en-US" sz="3200">
                <a:latin typeface="Times New Roman" panose="02020603050405020304" pitchFamily="18" charset="0"/>
                <a:cs typeface="Times New Roman" panose="02020603050405020304" pitchFamily="18" charset="0"/>
              </a:rPr>
              <a:t>	Đánh giá sản phẩm dở dang cuối kỳ theo chi phí định mức?</a:t>
            </a:r>
          </a:p>
        </p:txBody>
      </p:sp>
    </p:spTree>
    <p:extLst>
      <p:ext uri="{BB962C8B-B14F-4D97-AF65-F5344CB8AC3E}">
        <p14:creationId xmlns:p14="http://schemas.microsoft.com/office/powerpoint/2010/main" val="13649647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err="1" smtClean="0"/>
              <a:t>Ví</a:t>
            </a:r>
            <a:r>
              <a:rPr lang="en-US" dirty="0" smtClean="0"/>
              <a:t> </a:t>
            </a:r>
            <a:r>
              <a:rPr lang="en-US" dirty="0" err="1" smtClean="0"/>
              <a:t>dụ</a:t>
            </a:r>
            <a:r>
              <a:rPr lang="en-US" dirty="0" smtClean="0"/>
              <a:t> 2</a:t>
            </a:r>
            <a:endParaRPr lang="en-US" dirty="0"/>
          </a:p>
        </p:txBody>
      </p:sp>
      <p:sp>
        <p:nvSpPr>
          <p:cNvPr id="92163" name="Content Placeholder 2"/>
          <p:cNvSpPr>
            <a:spLocks noGrp="1"/>
          </p:cNvSpPr>
          <p:nvPr>
            <p:ph sz="quarter" idx="1"/>
          </p:nvPr>
        </p:nvSpPr>
        <p:spPr>
          <a:xfrm>
            <a:off x="1981200" y="1600201"/>
            <a:ext cx="7467600" cy="4873625"/>
          </a:xfrm>
        </p:spPr>
        <p:txBody>
          <a:bodyPr>
            <a:normAutofit fontScale="85000" lnSpcReduction="10000"/>
          </a:bodyPr>
          <a:lstStyle/>
          <a:p>
            <a:pPr eaLnBrk="1" hangingPunct="1">
              <a:lnSpc>
                <a:spcPct val="150000"/>
              </a:lnSpc>
              <a:buFontTx/>
              <a:buNone/>
            </a:pPr>
            <a:r>
              <a:rPr lang="en-US" altLang="en-US" smtClean="0">
                <a:latin typeface="Times New Roman" panose="02020603050405020304" pitchFamily="18" charset="0"/>
                <a:cs typeface="Times New Roman" panose="02020603050405020304" pitchFamily="18" charset="0"/>
              </a:rPr>
              <a:t>	Công ty A có công nghệ sản xuất giản đơn, sản xuất sản phẩm xe đạp điện, đánh giá sản phẩm dở dang theo chi phí định mức. Theo tài liệu tháng 1 năm 2020 như sau:</a:t>
            </a:r>
          </a:p>
          <a:p>
            <a:pPr eaLnBrk="1" hangingPunct="1">
              <a:lnSpc>
                <a:spcPct val="150000"/>
              </a:lnSpc>
              <a:buFontTx/>
              <a:buNone/>
            </a:pPr>
            <a:r>
              <a:rPr lang="en-US" altLang="en-US" smtClean="0">
                <a:latin typeface="Times New Roman" panose="02020603050405020304" pitchFamily="18" charset="0"/>
                <a:cs typeface="Times New Roman" panose="02020603050405020304" pitchFamily="18" charset="0"/>
              </a:rPr>
              <a:t>1. Chi phí định mức:</a:t>
            </a:r>
          </a:p>
          <a:p>
            <a:pPr eaLnBrk="1" hangingPunct="1">
              <a:lnSpc>
                <a:spcPct val="150000"/>
              </a:lnSpc>
              <a:buFontTx/>
              <a:buNone/>
            </a:pPr>
            <a:r>
              <a:rPr lang="en-US" altLang="en-US" smtClean="0">
                <a:latin typeface="Times New Roman" panose="02020603050405020304" pitchFamily="18" charset="0"/>
                <a:cs typeface="Times New Roman" panose="02020603050405020304" pitchFamily="18" charset="0"/>
              </a:rPr>
              <a:t>- Chi phí NVL chính		 500.000 đ</a:t>
            </a:r>
          </a:p>
          <a:p>
            <a:pPr eaLnBrk="1" hangingPunct="1">
              <a:lnSpc>
                <a:spcPct val="150000"/>
              </a:lnSpc>
              <a:buFontTx/>
              <a:buNone/>
            </a:pPr>
            <a:r>
              <a:rPr lang="en-US" altLang="en-US" smtClean="0">
                <a:latin typeface="Times New Roman" panose="02020603050405020304" pitchFamily="18" charset="0"/>
                <a:cs typeface="Times New Roman" panose="02020603050405020304" pitchFamily="18" charset="0"/>
              </a:rPr>
              <a:t>- Chi phí NVL phụ		  400.000 đ</a:t>
            </a:r>
          </a:p>
          <a:p>
            <a:pPr eaLnBrk="1" hangingPunct="1">
              <a:lnSpc>
                <a:spcPct val="150000"/>
              </a:lnSpc>
              <a:buFontTx/>
              <a:buNone/>
            </a:pPr>
            <a:r>
              <a:rPr lang="en-US" altLang="en-US" smtClean="0">
                <a:latin typeface="Times New Roman" panose="02020603050405020304" pitchFamily="18" charset="0"/>
                <a:cs typeface="Times New Roman" panose="02020603050405020304" pitchFamily="18" charset="0"/>
              </a:rPr>
              <a:t>- Chi phí nhân công trực tiếp	  100.000 đ</a:t>
            </a:r>
          </a:p>
          <a:p>
            <a:pPr eaLnBrk="1" hangingPunct="1">
              <a:lnSpc>
                <a:spcPct val="150000"/>
              </a:lnSpc>
              <a:buFontTx/>
              <a:buNone/>
            </a:pPr>
            <a:r>
              <a:rPr lang="en-US" altLang="en-US" smtClean="0">
                <a:latin typeface="Times New Roman" panose="02020603050405020304" pitchFamily="18" charset="0"/>
                <a:cs typeface="Times New Roman" panose="02020603050405020304" pitchFamily="18" charset="0"/>
              </a:rPr>
              <a:t>- Chi phí SXC			    50.000 đ</a:t>
            </a:r>
          </a:p>
          <a:p>
            <a:endParaRPr lang="en-US" altLang="en-US" smtClean="0"/>
          </a:p>
        </p:txBody>
      </p:sp>
    </p:spTree>
    <p:extLst>
      <p:ext uri="{BB962C8B-B14F-4D97-AF65-F5344CB8AC3E}">
        <p14:creationId xmlns:p14="http://schemas.microsoft.com/office/powerpoint/2010/main" val="7856569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93187" name="Content Placeholder 2"/>
          <p:cNvSpPr>
            <a:spLocks noGrp="1"/>
          </p:cNvSpPr>
          <p:nvPr>
            <p:ph sz="quarter" idx="1"/>
          </p:nvPr>
        </p:nvSpPr>
        <p:spPr>
          <a:xfrm>
            <a:off x="1981200" y="1600201"/>
            <a:ext cx="7467600" cy="4873625"/>
          </a:xfrm>
        </p:spPr>
        <p:txBody>
          <a:bodyPr>
            <a:normAutofit lnSpcReduction="10000"/>
          </a:bodyPr>
          <a:lstStyle/>
          <a:p>
            <a:pPr algn="just" eaLnBrk="1" hangingPunct="1">
              <a:lnSpc>
                <a:spcPct val="150000"/>
              </a:lnSpc>
              <a:buFontTx/>
              <a:buNone/>
            </a:pPr>
            <a:r>
              <a:rPr lang="en-US" altLang="en-US" smtClean="0">
                <a:latin typeface="Times New Roman" panose="02020603050405020304" pitchFamily="18" charset="0"/>
                <a:cs typeface="Times New Roman" panose="02020603050405020304" pitchFamily="18" charset="0"/>
              </a:rPr>
              <a:t>2. Số lượng sản phẩm hoàn thành nhập kho 500 sp.</a:t>
            </a:r>
          </a:p>
          <a:p>
            <a:pPr algn="just" eaLnBrk="1" hangingPunct="1">
              <a:lnSpc>
                <a:spcPct val="150000"/>
              </a:lnSpc>
              <a:buFontTx/>
              <a:buNone/>
            </a:pPr>
            <a:r>
              <a:rPr lang="en-US" altLang="en-US" smtClean="0">
                <a:latin typeface="Times New Roman" panose="02020603050405020304" pitchFamily="18" charset="0"/>
                <a:cs typeface="Times New Roman" panose="02020603050405020304" pitchFamily="18" charset="0"/>
              </a:rPr>
              <a:t>3. Số lượng sản phẩm dở dang cuối kỳ 100 sp với tỷ lệ hoàn thành 60%</a:t>
            </a:r>
          </a:p>
          <a:p>
            <a:pPr algn="just" eaLnBrk="1" hangingPunct="1">
              <a:lnSpc>
                <a:spcPct val="150000"/>
              </a:lnSpc>
              <a:buFontTx/>
              <a:buNone/>
            </a:pPr>
            <a:r>
              <a:rPr lang="en-US" altLang="en-US" smtClean="0">
                <a:latin typeface="Times New Roman" panose="02020603050405020304" pitchFamily="18" charset="0"/>
                <a:cs typeface="Times New Roman" panose="02020603050405020304" pitchFamily="18" charset="0"/>
              </a:rPr>
              <a:t>4. Chi phí vật liệu phụ sử dụng theo mức độ sản xuất.</a:t>
            </a:r>
          </a:p>
          <a:p>
            <a:pPr algn="just" eaLnBrk="1" hangingPunct="1">
              <a:lnSpc>
                <a:spcPct val="150000"/>
              </a:lnSpc>
              <a:buFontTx/>
              <a:buNone/>
            </a:pPr>
            <a:r>
              <a:rPr lang="en-US" altLang="en-US" smtClean="0">
                <a:latin typeface="Times New Roman" panose="02020603050405020304" pitchFamily="18" charset="0"/>
                <a:cs typeface="Times New Roman" panose="02020603050405020304" pitchFamily="18" charset="0"/>
              </a:rPr>
              <a:t>	Đánh giá sản phẩm dở dang cuối kỳ theo chi phí định mức?</a:t>
            </a:r>
          </a:p>
          <a:p>
            <a:endParaRPr lang="en-US" altLang="en-US" smtClean="0"/>
          </a:p>
        </p:txBody>
      </p:sp>
    </p:spTree>
    <p:extLst>
      <p:ext uri="{BB962C8B-B14F-4D97-AF65-F5344CB8AC3E}">
        <p14:creationId xmlns:p14="http://schemas.microsoft.com/office/powerpoint/2010/main" val="6636931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a:defRPr/>
            </a:pPr>
            <a:r>
              <a:rPr lang="en-US" sz="3200" dirty="0">
                <a:latin typeface="Times New Roman" pitchFamily="18" charset="0"/>
                <a:cs typeface="Times New Roman" pitchFamily="18" charset="0"/>
              </a:rPr>
              <a:t>4. TÍNH GIÁ THÀNH SẢN PHẨM TRONG CÁC DOANH NGHIỆP</a:t>
            </a:r>
          </a:p>
        </p:txBody>
      </p:sp>
      <p:sp>
        <p:nvSpPr>
          <p:cNvPr id="94211" name="Rectangle 3"/>
          <p:cNvSpPr>
            <a:spLocks noGrp="1" noChangeArrowheads="1"/>
          </p:cNvSpPr>
          <p:nvPr>
            <p:ph sz="quarter" idx="1"/>
          </p:nvPr>
        </p:nvSpPr>
        <p:spPr>
          <a:xfrm>
            <a:off x="1981200" y="1600201"/>
            <a:ext cx="7467600" cy="4873625"/>
          </a:xfrm>
        </p:spPr>
        <p:txBody>
          <a:bodyPr>
            <a:normAutofit fontScale="92500" lnSpcReduction="20000"/>
          </a:bodyPr>
          <a:lstStyle/>
          <a:p>
            <a:pPr algn="just" eaLnBrk="1" hangingPunct="1">
              <a:lnSpc>
                <a:spcPct val="150000"/>
              </a:lnSpc>
              <a:buFontTx/>
              <a:buNone/>
            </a:pPr>
            <a:r>
              <a:rPr lang="en-US" altLang="en-US" smtClean="0">
                <a:latin typeface="Times New Roman" panose="02020603050405020304" pitchFamily="18" charset="0"/>
                <a:cs typeface="Times New Roman" panose="02020603050405020304" pitchFamily="18" charset="0"/>
              </a:rPr>
              <a:t>4.1. Phương pháp kế toán một số nghiệp vụ chủ yếu</a:t>
            </a:r>
          </a:p>
          <a:p>
            <a:pPr algn="just" eaLnBrk="1" hangingPunct="1">
              <a:lnSpc>
                <a:spcPct val="150000"/>
              </a:lnSpc>
              <a:buFontTx/>
              <a:buNone/>
            </a:pPr>
            <a:r>
              <a:rPr lang="en-US" altLang="en-US" smtClean="0">
                <a:latin typeface="Times New Roman" panose="02020603050405020304" pitchFamily="18" charset="0"/>
                <a:cs typeface="Times New Roman" panose="02020603050405020304" pitchFamily="18" charset="0"/>
              </a:rPr>
              <a:t>+ Vào cuối mỗi kỳ, kế toán phải tổng hợp CP NVL trực tiếp, CP NC trực tiếp, CP SXC thực tế phát sinh để kết chuyển về tài khoản tính giá thành.</a:t>
            </a:r>
          </a:p>
          <a:p>
            <a:pPr algn="just" eaLnBrk="1" hangingPunct="1">
              <a:lnSpc>
                <a:spcPct val="150000"/>
              </a:lnSpc>
              <a:buFontTx/>
              <a:buNone/>
            </a:pPr>
            <a:r>
              <a:rPr lang="en-US" altLang="en-US" smtClean="0">
                <a:latin typeface="Times New Roman" panose="02020603050405020304" pitchFamily="18" charset="0"/>
                <a:cs typeface="Times New Roman" panose="02020603050405020304" pitchFamily="18" charset="0"/>
              </a:rPr>
              <a:t>	Nợ TK 154 Chi phí sản xuất kinh doanh dở dang</a:t>
            </a:r>
          </a:p>
          <a:p>
            <a:pPr algn="just" eaLnBrk="1" hangingPunct="1">
              <a:lnSpc>
                <a:spcPct val="150000"/>
              </a:lnSpc>
              <a:buFontTx/>
              <a:buNone/>
            </a:pPr>
            <a:r>
              <a:rPr lang="en-US" altLang="en-US" smtClean="0">
                <a:latin typeface="Times New Roman" panose="02020603050405020304" pitchFamily="18" charset="0"/>
                <a:cs typeface="Times New Roman" panose="02020603050405020304" pitchFamily="18" charset="0"/>
              </a:rPr>
              <a:t>		Có TK 621 Chi phí nguyên vật liệu trực tiếp</a:t>
            </a:r>
          </a:p>
          <a:p>
            <a:pPr algn="just" eaLnBrk="1" hangingPunct="1">
              <a:lnSpc>
                <a:spcPct val="150000"/>
              </a:lnSpc>
              <a:buFontTx/>
              <a:buNone/>
            </a:pPr>
            <a:r>
              <a:rPr lang="en-US" altLang="en-US" smtClean="0">
                <a:latin typeface="Times New Roman" panose="02020603050405020304" pitchFamily="18" charset="0"/>
                <a:cs typeface="Times New Roman" panose="02020603050405020304" pitchFamily="18" charset="0"/>
              </a:rPr>
              <a:t>		Có TK 622</a:t>
            </a:r>
          </a:p>
          <a:p>
            <a:pPr algn="just" eaLnBrk="1" hangingPunct="1">
              <a:lnSpc>
                <a:spcPct val="150000"/>
              </a:lnSpc>
              <a:buFontTx/>
              <a:buNone/>
            </a:pPr>
            <a:r>
              <a:rPr lang="en-US" altLang="en-US" smtClean="0">
                <a:latin typeface="Times New Roman" panose="02020603050405020304" pitchFamily="18" charset="0"/>
                <a:cs typeface="Times New Roman" panose="02020603050405020304" pitchFamily="18" charset="0"/>
              </a:rPr>
              <a:t>		Có TK 627</a:t>
            </a:r>
          </a:p>
        </p:txBody>
      </p:sp>
    </p:spTree>
    <p:extLst>
      <p:ext uri="{BB962C8B-B14F-4D97-AF65-F5344CB8AC3E}">
        <p14:creationId xmlns:p14="http://schemas.microsoft.com/office/powerpoint/2010/main" val="12044072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Content Placeholder 2"/>
          <p:cNvSpPr>
            <a:spLocks noGrp="1"/>
          </p:cNvSpPr>
          <p:nvPr>
            <p:ph sz="quarter" idx="1"/>
          </p:nvPr>
        </p:nvSpPr>
        <p:spPr>
          <a:xfrm>
            <a:off x="1981200" y="685801"/>
            <a:ext cx="7848600" cy="5788025"/>
          </a:xfrm>
        </p:spPr>
        <p:txBody>
          <a:bodyPr/>
          <a:lstStyle/>
          <a:p>
            <a:pPr eaLnBrk="1" hangingPunct="1">
              <a:lnSpc>
                <a:spcPct val="150000"/>
              </a:lnSpc>
              <a:buFontTx/>
              <a:buNone/>
            </a:pPr>
            <a:r>
              <a:rPr lang="en-US" altLang="en-US" sz="3200">
                <a:latin typeface="Times New Roman" panose="02020603050405020304" pitchFamily="18" charset="0"/>
                <a:cs typeface="Times New Roman" panose="02020603050405020304" pitchFamily="18" charset="0"/>
              </a:rPr>
              <a:t>+ Trị giá phế liệu hoặc các khoản làm giảm tổng chi phí sản xuất sẽ ghi:</a:t>
            </a:r>
          </a:p>
          <a:p>
            <a:pPr eaLnBrk="1" hangingPunct="1">
              <a:lnSpc>
                <a:spcPct val="150000"/>
              </a:lnSpc>
              <a:buFontTx/>
              <a:buNone/>
            </a:pPr>
            <a:r>
              <a:rPr lang="en-US" altLang="en-US" sz="3200">
                <a:latin typeface="Times New Roman" panose="02020603050405020304" pitchFamily="18" charset="0"/>
                <a:cs typeface="Times New Roman" panose="02020603050405020304" pitchFamily="18" charset="0"/>
              </a:rPr>
              <a:t>	Nợ TK 152 Phế liệu thu hồi nhập kho</a:t>
            </a:r>
          </a:p>
          <a:p>
            <a:pPr eaLnBrk="1" hangingPunct="1">
              <a:lnSpc>
                <a:spcPct val="150000"/>
              </a:lnSpc>
              <a:buFontTx/>
              <a:buNone/>
            </a:pPr>
            <a:r>
              <a:rPr lang="en-US" altLang="en-US" sz="3200">
                <a:latin typeface="Times New Roman" panose="02020603050405020304" pitchFamily="18" charset="0"/>
                <a:cs typeface="Times New Roman" panose="02020603050405020304" pitchFamily="18" charset="0"/>
              </a:rPr>
              <a:t>	Nợ TK 111 Phế liệu thu hồi bằng tiền mặt</a:t>
            </a:r>
          </a:p>
          <a:p>
            <a:pPr eaLnBrk="1" hangingPunct="1">
              <a:lnSpc>
                <a:spcPct val="150000"/>
              </a:lnSpc>
              <a:buFontTx/>
              <a:buNone/>
            </a:pPr>
            <a:r>
              <a:rPr lang="en-US" altLang="en-US" sz="3200">
                <a:latin typeface="Times New Roman" panose="02020603050405020304" pitchFamily="18" charset="0"/>
                <a:cs typeface="Times New Roman" panose="02020603050405020304" pitchFamily="18" charset="0"/>
              </a:rPr>
              <a:t>		Có TK 154 Chi phí sản xuất kinh doanh dở dang.</a:t>
            </a:r>
          </a:p>
        </p:txBody>
      </p:sp>
    </p:spTree>
    <p:extLst>
      <p:ext uri="{BB962C8B-B14F-4D97-AF65-F5344CB8AC3E}">
        <p14:creationId xmlns:p14="http://schemas.microsoft.com/office/powerpoint/2010/main" val="705860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3"/>
          <p:cNvSpPr>
            <a:spLocks noGrp="1" noChangeArrowheads="1"/>
          </p:cNvSpPr>
          <p:nvPr>
            <p:ph sz="quarter" idx="1"/>
          </p:nvPr>
        </p:nvSpPr>
        <p:spPr>
          <a:xfrm>
            <a:off x="1981200" y="304801"/>
            <a:ext cx="8229600" cy="5821363"/>
          </a:xfrm>
        </p:spPr>
        <p:txBody>
          <a:bodyPr>
            <a:normAutofit fontScale="92500"/>
          </a:bodyPr>
          <a:lstStyle/>
          <a:p>
            <a:pPr eaLnBrk="1" hangingPunct="1">
              <a:lnSpc>
                <a:spcPct val="150000"/>
              </a:lnSpc>
              <a:buFontTx/>
              <a:buNone/>
            </a:pPr>
            <a:r>
              <a:rPr lang="en-US" altLang="en-US" sz="3200">
                <a:latin typeface="Times New Roman" panose="02020603050405020304" pitchFamily="18" charset="0"/>
                <a:cs typeface="Times New Roman" panose="02020603050405020304" pitchFamily="18" charset="0"/>
              </a:rPr>
              <a:t>+ Khi tính được giá thành sản phẩm hoàn thành sẽ ghi:</a:t>
            </a:r>
          </a:p>
          <a:p>
            <a:pPr eaLnBrk="1" hangingPunct="1">
              <a:lnSpc>
                <a:spcPct val="150000"/>
              </a:lnSpc>
              <a:buFontTx/>
              <a:buNone/>
            </a:pPr>
            <a:r>
              <a:rPr lang="en-US" altLang="en-US" sz="3200">
                <a:latin typeface="Times New Roman" panose="02020603050405020304" pitchFamily="18" charset="0"/>
                <a:cs typeface="Times New Roman" panose="02020603050405020304" pitchFamily="18" charset="0"/>
              </a:rPr>
              <a:t>	Nợ TK 155 Nhập kho thành phẩm</a:t>
            </a:r>
          </a:p>
          <a:p>
            <a:pPr eaLnBrk="1" hangingPunct="1">
              <a:lnSpc>
                <a:spcPct val="150000"/>
              </a:lnSpc>
              <a:buFontTx/>
              <a:buNone/>
            </a:pPr>
            <a:r>
              <a:rPr lang="en-US" altLang="en-US" sz="3200">
                <a:latin typeface="Times New Roman" panose="02020603050405020304" pitchFamily="18" charset="0"/>
                <a:cs typeface="Times New Roman" panose="02020603050405020304" pitchFamily="18" charset="0"/>
              </a:rPr>
              <a:t>	Nợ TK 157 Hàng gửi đi bán</a:t>
            </a:r>
          </a:p>
          <a:p>
            <a:pPr eaLnBrk="1" hangingPunct="1">
              <a:lnSpc>
                <a:spcPct val="150000"/>
              </a:lnSpc>
              <a:buFontTx/>
              <a:buNone/>
            </a:pPr>
            <a:r>
              <a:rPr lang="en-US" altLang="en-US" sz="3200">
                <a:latin typeface="Times New Roman" panose="02020603050405020304" pitchFamily="18" charset="0"/>
                <a:cs typeface="Times New Roman" panose="02020603050405020304" pitchFamily="18" charset="0"/>
              </a:rPr>
              <a:t>	Nợ TK 632 Giá vốn hàng bán – Bán trực tiếp cho khách hàng</a:t>
            </a:r>
          </a:p>
          <a:p>
            <a:pPr eaLnBrk="1" hangingPunct="1">
              <a:lnSpc>
                <a:spcPct val="150000"/>
              </a:lnSpc>
              <a:buFontTx/>
              <a:buNone/>
            </a:pPr>
            <a:r>
              <a:rPr lang="en-US" altLang="en-US" sz="3200">
                <a:latin typeface="Times New Roman" panose="02020603050405020304" pitchFamily="18" charset="0"/>
                <a:cs typeface="Times New Roman" panose="02020603050405020304" pitchFamily="18" charset="0"/>
              </a:rPr>
              <a:t>		Có TK 154 Giá thành sản phẩm hoàn thành.</a:t>
            </a:r>
          </a:p>
        </p:txBody>
      </p:sp>
    </p:spTree>
    <p:extLst>
      <p:ext uri="{BB962C8B-B14F-4D97-AF65-F5344CB8AC3E}">
        <p14:creationId xmlns:p14="http://schemas.microsoft.com/office/powerpoint/2010/main" val="22304561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3"/>
          <p:cNvSpPr>
            <a:spLocks noGrp="1" noChangeArrowheads="1"/>
          </p:cNvSpPr>
          <p:nvPr>
            <p:ph sz="quarter" idx="1"/>
          </p:nvPr>
        </p:nvSpPr>
        <p:spPr>
          <a:xfrm>
            <a:off x="1752600" y="1"/>
            <a:ext cx="8458200" cy="6126163"/>
          </a:xfrm>
        </p:spPr>
        <p:txBody>
          <a:bodyPr>
            <a:normAutofit fontScale="92500" lnSpcReduction="20000"/>
          </a:bodyPr>
          <a:lstStyle/>
          <a:p>
            <a:pPr eaLnBrk="1" hangingPunct="1">
              <a:lnSpc>
                <a:spcPct val="150000"/>
              </a:lnSpc>
              <a:buFontTx/>
              <a:buNone/>
            </a:pPr>
            <a:r>
              <a:rPr lang="en-US" altLang="en-US" sz="3200">
                <a:latin typeface="Times New Roman" panose="02020603050405020304" pitchFamily="18" charset="0"/>
                <a:cs typeface="Times New Roman" panose="02020603050405020304" pitchFamily="18" charset="0"/>
              </a:rPr>
              <a:t>4.2. Các phương pháp tính giá thành sản phẩm</a:t>
            </a:r>
          </a:p>
          <a:p>
            <a:pPr eaLnBrk="1" hangingPunct="1">
              <a:lnSpc>
                <a:spcPct val="150000"/>
              </a:lnSpc>
              <a:buFontTx/>
              <a:buNone/>
            </a:pPr>
            <a:r>
              <a:rPr lang="en-US" altLang="en-US" sz="3200">
                <a:latin typeface="Times New Roman" panose="02020603050405020304" pitchFamily="18" charset="0"/>
                <a:cs typeface="Times New Roman" panose="02020603050405020304" pitchFamily="18" charset="0"/>
              </a:rPr>
              <a:t>a. Phương pháp giản đơn</a:t>
            </a:r>
          </a:p>
          <a:p>
            <a:pPr algn="just" eaLnBrk="1" hangingPunct="1">
              <a:lnSpc>
                <a:spcPct val="150000"/>
              </a:lnSpc>
              <a:buFontTx/>
              <a:buNone/>
            </a:pPr>
            <a:r>
              <a:rPr lang="en-US" altLang="en-US" sz="3200">
                <a:latin typeface="Times New Roman" panose="02020603050405020304" pitchFamily="18" charset="0"/>
                <a:cs typeface="Times New Roman" panose="02020603050405020304" pitchFamily="18" charset="0"/>
              </a:rPr>
              <a:t>	Áp dụng cho những doanh nghiệp có quy trình sản xuất giản đơn, đối tượng tập hợp chi phí sản xuất cũng là đối tượng tính giá thành.</a:t>
            </a:r>
          </a:p>
          <a:p>
            <a:pPr algn="just" eaLnBrk="1" hangingPunct="1">
              <a:lnSpc>
                <a:spcPct val="150000"/>
              </a:lnSpc>
              <a:buFontTx/>
              <a:buNone/>
            </a:pPr>
            <a:r>
              <a:rPr lang="en-US" altLang="en-US" sz="3200">
                <a:latin typeface="Times New Roman" panose="02020603050405020304" pitchFamily="18" charset="0"/>
                <a:cs typeface="Times New Roman" panose="02020603050405020304" pitchFamily="18" charset="0"/>
              </a:rPr>
              <a:t>	Đặc điểm của doanh nghiệp sản xuất giản đơn là chỉ sản xuất một hoặc một số ít mặt hàng với số lượng lớn, chu kỳ sản xuất ngắn, có thể có hoặc không có sản phẩm dở dang.</a:t>
            </a:r>
          </a:p>
        </p:txBody>
      </p:sp>
    </p:spTree>
    <p:extLst>
      <p:ext uri="{BB962C8B-B14F-4D97-AF65-F5344CB8AC3E}">
        <p14:creationId xmlns:p14="http://schemas.microsoft.com/office/powerpoint/2010/main" val="12725830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4"/>
          <p:cNvSpPr>
            <a:spLocks noGrp="1" noChangeArrowheads="1"/>
          </p:cNvSpPr>
          <p:nvPr>
            <p:ph type="title"/>
          </p:nvPr>
        </p:nvSpPr>
        <p:spPr>
          <a:xfrm>
            <a:off x="1981200" y="274638"/>
            <a:ext cx="8229600" cy="487362"/>
          </a:xfrm>
        </p:spPr>
        <p:txBody>
          <a:bodyPr>
            <a:normAutofit fontScale="90000"/>
          </a:bodyPr>
          <a:lstStyle/>
          <a:p>
            <a:pPr>
              <a:defRPr/>
            </a:pPr>
            <a:r>
              <a:rPr lang="en-US" sz="3600"/>
              <a:t>Công thỨc:</a:t>
            </a:r>
          </a:p>
        </p:txBody>
      </p:sp>
      <p:graphicFrame>
        <p:nvGraphicFramePr>
          <p:cNvPr id="98307" name="Object 3"/>
          <p:cNvGraphicFramePr>
            <a:graphicFrameLocks noChangeAspect="1"/>
          </p:cNvGraphicFramePr>
          <p:nvPr>
            <p:ph sz="quarter" idx="1"/>
          </p:nvPr>
        </p:nvGraphicFramePr>
        <p:xfrm>
          <a:off x="3021013" y="1143001"/>
          <a:ext cx="5632450" cy="2544763"/>
        </p:xfrm>
        <a:graphic>
          <a:graphicData uri="http://schemas.openxmlformats.org/presentationml/2006/ole">
            <mc:AlternateContent xmlns:mc="http://schemas.openxmlformats.org/markup-compatibility/2006">
              <mc:Choice xmlns:v="urn:schemas-microsoft-com:vml" Requires="v">
                <p:oleObj spid="_x0000_s6146" name="Document" r:id="rId3" imgW="5914221" imgH="2672506" progId="Word.Document.8">
                  <p:embed/>
                </p:oleObj>
              </mc:Choice>
              <mc:Fallback>
                <p:oleObj name="Document" r:id="rId3" imgW="5914221" imgH="2672506"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21013" y="1143001"/>
                        <a:ext cx="5632450" cy="2544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2734" name="Group 30"/>
          <p:cNvGraphicFramePr>
            <a:graphicFrameLocks noGrp="1"/>
          </p:cNvGraphicFramePr>
          <p:nvPr>
            <p:ph sz="quarter" idx="2"/>
          </p:nvPr>
        </p:nvGraphicFramePr>
        <p:xfrm>
          <a:off x="2286000" y="3505200"/>
          <a:ext cx="7162800" cy="3352800"/>
        </p:xfrm>
        <a:graphic>
          <a:graphicData uri="http://schemas.openxmlformats.org/drawingml/2006/table">
            <a:tbl>
              <a:tblPr/>
              <a:tblGrid>
                <a:gridCol w="2894013"/>
                <a:gridCol w="387350"/>
                <a:gridCol w="3881437"/>
              </a:tblGrid>
              <a:tr h="1814512">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Giá thành thực tế đơn vị sản phẩm</a:t>
                      </a:r>
                      <a:endParaRPr kumimoji="0" lang="en-US" sz="2800" b="0" i="0" u="none" strike="noStrike" cap="none" normalizeH="0" baseline="0" smtClean="0">
                        <a:ln>
                          <a:noFill/>
                        </a:ln>
                        <a:solidFill>
                          <a:schemeClr val="tx1"/>
                        </a:solidFill>
                        <a:effectLst/>
                        <a:latin typeface="Arial" charset="0"/>
                        <a:cs typeface="Arial" charset="0"/>
                      </a:endParaRPr>
                    </a:p>
                  </a:txBody>
                  <a:tcPr anchor="ctr" horzOverflow="overflow">
                    <a:lnL cap="flat">
                      <a:noFill/>
                    </a:lnL>
                    <a:lnR>
                      <a:noFill/>
                    </a:lnR>
                    <a:lnT cap="flat">
                      <a:noFill/>
                    </a:lnT>
                    <a:lnB cap="flat">
                      <a:noFill/>
                    </a:lnB>
                    <a:lnTlToBr>
                      <a:noFill/>
                    </a:lnTlToBr>
                    <a:lnBlToTr>
                      <a:noFill/>
                    </a:lnBlToTr>
                    <a:noFill/>
                  </a:tcPr>
                </a:tc>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2800" b="0" i="0" u="none" strike="noStrike" cap="none" normalizeH="0" baseline="0" smtClean="0">
                        <a:ln>
                          <a:noFill/>
                        </a:ln>
                        <a:solidFill>
                          <a:schemeClr val="tx1"/>
                        </a:solidFill>
                        <a:effectLst/>
                        <a:latin typeface="Arial" charset="0"/>
                        <a:cs typeface="Arial" charset="0"/>
                      </a:endParaRPr>
                    </a:p>
                  </a:txBody>
                  <a:tcPr anchor="ctr" horzOverflow="overflow">
                    <a:lnL>
                      <a:noFill/>
                    </a:lnL>
                    <a:lnR>
                      <a:noFill/>
                    </a:lnR>
                    <a:lnT cap="flat">
                      <a:noFill/>
                    </a:lnT>
                    <a:lnB cap="flat">
                      <a:noFill/>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Tổng giá thành</a:t>
                      </a:r>
                    </a:p>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 thực tế sản phẩm</a:t>
                      </a: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r>
              <a:tr h="1538288">
                <a:tc vMerge="1">
                  <a:txBody>
                    <a:bodyPr/>
                    <a:lstStyle/>
                    <a:p>
                      <a:endParaRPr lang="en-US"/>
                    </a:p>
                  </a:txBody>
                  <a:tcPr/>
                </a:tc>
                <a:tc vMerge="1">
                  <a:txBody>
                    <a:bodyPr/>
                    <a:lstStyle/>
                    <a:p>
                      <a:endParaRPr lang="en-US"/>
                    </a:p>
                  </a:txBody>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Số lượng sản phẩm</a:t>
                      </a:r>
                    </a:p>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cs typeface="Times New Roman" pitchFamily="18" charset="0"/>
                        </a:rPr>
                        <a:t> hoàn thành</a:t>
                      </a:r>
                      <a:endParaRPr kumimoji="0" lang="en-US" sz="2800" b="0" i="0" u="none" strike="noStrike" cap="none" normalizeH="0" baseline="0" smtClean="0">
                        <a:ln>
                          <a:noFill/>
                        </a:ln>
                        <a:solidFill>
                          <a:schemeClr val="tx1"/>
                        </a:solidFill>
                        <a:effectLst/>
                        <a:latin typeface="Arial" charset="0"/>
                        <a:cs typeface="Arial" charset="0"/>
                      </a:endParaRPr>
                    </a:p>
                  </a:txBody>
                  <a:tcPr horzOverflow="overflow">
                    <a:lnL>
                      <a:noFill/>
                    </a:lnL>
                    <a:lnR cap="flat">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r>
            </a:tbl>
          </a:graphicData>
        </a:graphic>
      </p:graphicFrame>
    </p:spTree>
    <p:extLst>
      <p:ext uri="{BB962C8B-B14F-4D97-AF65-F5344CB8AC3E}">
        <p14:creationId xmlns:p14="http://schemas.microsoft.com/office/powerpoint/2010/main" val="1879790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7467600" cy="715962"/>
          </a:xfrm>
        </p:spPr>
        <p:txBody>
          <a:bodyPr/>
          <a:lstStyle/>
          <a:p>
            <a:pPr>
              <a:defRPr/>
            </a:pPr>
            <a:r>
              <a:rPr lang="en-US" dirty="0" err="1" smtClean="0"/>
              <a:t>Tóm</a:t>
            </a:r>
            <a:r>
              <a:rPr lang="en-US" dirty="0" smtClean="0"/>
              <a:t> </a:t>
            </a:r>
            <a:r>
              <a:rPr lang="en-US" dirty="0" err="1" smtClean="0"/>
              <a:t>lại</a:t>
            </a:r>
            <a:endParaRPr lang="en-US" dirty="0"/>
          </a:p>
        </p:txBody>
      </p:sp>
      <p:sp>
        <p:nvSpPr>
          <p:cNvPr id="3" name="Content Placeholder 2"/>
          <p:cNvSpPr>
            <a:spLocks noGrp="1"/>
          </p:cNvSpPr>
          <p:nvPr>
            <p:ph sz="quarter" idx="1"/>
          </p:nvPr>
        </p:nvSpPr>
        <p:spPr>
          <a:xfrm>
            <a:off x="1905000" y="914401"/>
            <a:ext cx="8382000" cy="5559425"/>
          </a:xfrm>
        </p:spPr>
        <p:txBody>
          <a:bodyPr>
            <a:normAutofit fontScale="77500" lnSpcReduction="20000"/>
          </a:bodyPr>
          <a:lstStyle/>
          <a:p>
            <a:pPr marL="0" indent="0">
              <a:buNone/>
              <a:defRPr/>
            </a:pPr>
            <a:endParaRPr lang="en-US" dirty="0" smtClean="0">
              <a:latin typeface="Times New Roman" pitchFamily="18" charset="0"/>
              <a:cs typeface="Times New Roman" pitchFamily="18" charset="0"/>
            </a:endParaRPr>
          </a:p>
          <a:p>
            <a:pPr marL="0" indent="0">
              <a:buNone/>
              <a:defRPr/>
            </a:pPr>
            <a:r>
              <a:rPr lang="en-US" dirty="0" err="1" smtClean="0">
                <a:latin typeface="Times New Roman" pitchFamily="18" charset="0"/>
                <a:cs typeface="Times New Roman" pitchFamily="18" charset="0"/>
              </a:rPr>
              <a:t>Đánh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phẩm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dở</a:t>
            </a:r>
            <a:r>
              <a:rPr lang="en-US" dirty="0" smtClean="0">
                <a:latin typeface="Times New Roman" pitchFamily="18" charset="0"/>
                <a:cs typeface="Times New Roman" pitchFamily="18" charset="0"/>
              </a:rPr>
              <a:t> dang </a:t>
            </a:r>
            <a:r>
              <a:rPr lang="en-US" dirty="0" err="1" smtClean="0">
                <a:latin typeface="Times New Roman" pitchFamily="18" charset="0"/>
                <a:cs typeface="Times New Roman" pitchFamily="18" charset="0"/>
              </a:rPr>
              <a:t>cuối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kỳ</a:t>
            </a:r>
            <a:r>
              <a:rPr lang="en-US" dirty="0" smtClean="0">
                <a:latin typeface="Times New Roman" pitchFamily="18" charset="0"/>
                <a:cs typeface="Times New Roman" pitchFamily="18" charset="0"/>
              </a:rPr>
              <a:t>:</a:t>
            </a:r>
          </a:p>
          <a:p>
            <a:pPr eaLnBrk="1" hangingPunct="1">
              <a:lnSpc>
                <a:spcPct val="150000"/>
              </a:lnSpc>
              <a:buFontTx/>
              <a:buNone/>
              <a:defRPr/>
            </a:pPr>
            <a:r>
              <a:rPr lang="en-US" dirty="0" smtClean="0">
                <a:latin typeface="Times New Roman" pitchFamily="18" charset="0"/>
                <a:cs typeface="Times New Roman" pitchFamily="18" charset="0"/>
              </a:rPr>
              <a:t>a. </a:t>
            </a:r>
            <a:r>
              <a:rPr lang="en-US" dirty="0" err="1" smtClean="0">
                <a:latin typeface="Times New Roman" pitchFamily="18" charset="0"/>
                <a:cs typeface="Times New Roman" pitchFamily="18" charset="0"/>
              </a:rPr>
              <a:t>Đánh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phẩm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dở</a:t>
            </a:r>
            <a:r>
              <a:rPr lang="en-US" dirty="0" smtClean="0">
                <a:latin typeface="Times New Roman" pitchFamily="18" charset="0"/>
                <a:cs typeface="Times New Roman" pitchFamily="18" charset="0"/>
              </a:rPr>
              <a:t> dang </a:t>
            </a:r>
            <a:r>
              <a:rPr lang="en-US" dirty="0" err="1" smtClean="0">
                <a:latin typeface="Times New Roman" pitchFamily="18" charset="0"/>
                <a:cs typeface="Times New Roman" pitchFamily="18" charset="0"/>
              </a:rPr>
              <a:t>cuối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nguyên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liệu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chính</a:t>
            </a:r>
            <a:r>
              <a:rPr lang="en-US" dirty="0" smtClean="0">
                <a:latin typeface="Times New Roman" pitchFamily="18" charset="0"/>
                <a:cs typeface="Times New Roman" pitchFamily="18" charset="0"/>
              </a:rPr>
              <a:t>.</a:t>
            </a:r>
          </a:p>
          <a:p>
            <a:pPr eaLnBrk="1" hangingPunct="1">
              <a:lnSpc>
                <a:spcPct val="150000"/>
              </a:lnSpc>
              <a:buFontTx/>
              <a:buNone/>
              <a:defRPr/>
            </a:pPr>
            <a:r>
              <a:rPr lang="en-US" dirty="0" smtClean="0">
                <a:latin typeface="Times New Roman" pitchFamily="18" charset="0"/>
                <a:cs typeface="Times New Roman" pitchFamily="18" charset="0"/>
              </a:rPr>
              <a:t>b. </a:t>
            </a:r>
            <a:r>
              <a:rPr lang="en-US" dirty="0" err="1" smtClean="0">
                <a:latin typeface="Times New Roman" pitchFamily="18" charset="0"/>
                <a:cs typeface="Times New Roman" pitchFamily="18" charset="0"/>
              </a:rPr>
              <a:t>Đánh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phẩm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dở</a:t>
            </a:r>
            <a:r>
              <a:rPr lang="en-US" dirty="0" smtClean="0">
                <a:latin typeface="Times New Roman" pitchFamily="18" charset="0"/>
                <a:cs typeface="Times New Roman" pitchFamily="18" charset="0"/>
              </a:rPr>
              <a:t> dang </a:t>
            </a:r>
            <a:r>
              <a:rPr lang="en-US" dirty="0" err="1" smtClean="0">
                <a:latin typeface="Times New Roman" pitchFamily="18" charset="0"/>
                <a:cs typeface="Times New Roman" pitchFamily="18" charset="0"/>
              </a:rPr>
              <a:t>cuối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nguyên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liệu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tiếp</a:t>
            </a:r>
            <a:r>
              <a:rPr lang="en-US" dirty="0" smtClean="0">
                <a:latin typeface="Times New Roman" pitchFamily="18" charset="0"/>
                <a:cs typeface="Times New Roman" pitchFamily="18" charset="0"/>
              </a:rPr>
              <a:t>.</a:t>
            </a:r>
          </a:p>
          <a:p>
            <a:pPr eaLnBrk="1" hangingPunct="1">
              <a:lnSpc>
                <a:spcPct val="150000"/>
              </a:lnSpc>
              <a:buFontTx/>
              <a:buNone/>
              <a:defRPr/>
            </a:pPr>
            <a:r>
              <a:rPr lang="en-US" dirty="0" smtClean="0">
                <a:latin typeface="Times New Roman" pitchFamily="18" charset="0"/>
                <a:cs typeface="Times New Roman" pitchFamily="18" charset="0"/>
              </a:rPr>
              <a:t>c. </a:t>
            </a:r>
            <a:r>
              <a:rPr lang="en-US" dirty="0" err="1" smtClean="0">
                <a:latin typeface="Times New Roman" pitchFamily="18" charset="0"/>
                <a:cs typeface="Times New Roman" pitchFamily="18" charset="0"/>
              </a:rPr>
              <a:t>Đánh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phẩm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dở</a:t>
            </a:r>
            <a:r>
              <a:rPr lang="en-US" dirty="0" smtClean="0">
                <a:latin typeface="Times New Roman" pitchFamily="18" charset="0"/>
                <a:cs typeface="Times New Roman" pitchFamily="18" charset="0"/>
              </a:rPr>
              <a:t> dang </a:t>
            </a:r>
            <a:r>
              <a:rPr lang="en-US" dirty="0" err="1" smtClean="0">
                <a:latin typeface="Times New Roman" pitchFamily="18" charset="0"/>
                <a:cs typeface="Times New Roman" pitchFamily="18" charset="0"/>
              </a:rPr>
              <a:t>cuối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lượng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hoàn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thành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đương</a:t>
            </a:r>
            <a:r>
              <a:rPr lang="en-US" dirty="0" smtClean="0">
                <a:latin typeface="Times New Roman" pitchFamily="18" charset="0"/>
                <a:cs typeface="Times New Roman" pitchFamily="18" charset="0"/>
              </a:rPr>
              <a:t>.</a:t>
            </a:r>
          </a:p>
          <a:p>
            <a:pPr eaLnBrk="1" hangingPunct="1">
              <a:lnSpc>
                <a:spcPct val="150000"/>
              </a:lnSpc>
              <a:buFontTx/>
              <a:buNone/>
              <a:defRPr/>
            </a:pPr>
            <a:r>
              <a:rPr lang="en-US" dirty="0" smtClean="0">
                <a:latin typeface="Times New Roman" pitchFamily="18" charset="0"/>
                <a:cs typeface="Times New Roman" pitchFamily="18" charset="0"/>
              </a:rPr>
              <a:t>d. </a:t>
            </a:r>
            <a:r>
              <a:rPr lang="en-US" dirty="0" err="1" smtClean="0">
                <a:latin typeface="Times New Roman" pitchFamily="18" charset="0"/>
                <a:cs typeface="Times New Roman" pitchFamily="18" charset="0"/>
              </a:rPr>
              <a:t>Đánh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phẩm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dở</a:t>
            </a:r>
            <a:r>
              <a:rPr lang="en-US" dirty="0" smtClean="0">
                <a:latin typeface="Times New Roman" pitchFamily="18" charset="0"/>
                <a:cs typeface="Times New Roman" pitchFamily="18" charset="0"/>
              </a:rPr>
              <a:t> dang </a:t>
            </a:r>
            <a:r>
              <a:rPr lang="en-US" dirty="0" err="1" smtClean="0">
                <a:latin typeface="Times New Roman" pitchFamily="18" charset="0"/>
                <a:cs typeface="Times New Roman" pitchFamily="18" charset="0"/>
              </a:rPr>
              <a:t>cuối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phí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kế</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hoạch</a:t>
            </a:r>
            <a:r>
              <a:rPr lang="en-US" dirty="0" smtClean="0">
                <a:latin typeface="Times New Roman" pitchFamily="18" charset="0"/>
                <a:cs typeface="Times New Roman" pitchFamily="18" charset="0"/>
              </a:rPr>
              <a:t>).</a:t>
            </a:r>
          </a:p>
          <a:p>
            <a:pPr marL="0" indent="0">
              <a:buNone/>
              <a:defRPr/>
            </a:pPr>
            <a:r>
              <a:rPr lang="en-US" dirty="0"/>
              <a:t/>
            </a:r>
            <a:br>
              <a:rPr lang="en-US" dirty="0"/>
            </a:br>
            <a:endParaRPr lang="en-US" dirty="0"/>
          </a:p>
        </p:txBody>
      </p:sp>
    </p:spTree>
    <p:extLst>
      <p:ext uri="{BB962C8B-B14F-4D97-AF65-F5344CB8AC3E}">
        <p14:creationId xmlns:p14="http://schemas.microsoft.com/office/powerpoint/2010/main" val="3854129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1676400" y="3657600"/>
            <a:ext cx="8458200" cy="1066800"/>
          </a:xfrm>
        </p:spPr>
        <p:txBody>
          <a:bodyPr/>
          <a:lstStyle/>
          <a:p>
            <a:pPr>
              <a:defRPr/>
            </a:pPr>
            <a:r>
              <a:rPr lang="en-US" sz="3200" dirty="0"/>
              <a:t>Chi </a:t>
            </a:r>
            <a:r>
              <a:rPr lang="en-US" sz="3200" dirty="0" err="1"/>
              <a:t>phí</a:t>
            </a:r>
            <a:r>
              <a:rPr lang="en-US" sz="3200" dirty="0"/>
              <a:t> </a:t>
            </a:r>
            <a:r>
              <a:rPr lang="en-US" sz="3200" dirty="0" err="1"/>
              <a:t>bỏ</a:t>
            </a:r>
            <a:r>
              <a:rPr lang="en-US" sz="3200" dirty="0"/>
              <a:t> </a:t>
            </a:r>
            <a:r>
              <a:rPr lang="en-US" sz="3200" dirty="0" err="1"/>
              <a:t>ngay</a:t>
            </a:r>
            <a:r>
              <a:rPr lang="en-US" sz="3200" dirty="0"/>
              <a:t> </a:t>
            </a:r>
            <a:r>
              <a:rPr lang="en-US" sz="3200" dirty="0" err="1"/>
              <a:t>từ</a:t>
            </a:r>
            <a:r>
              <a:rPr lang="en-US" sz="3200" dirty="0"/>
              <a:t> </a:t>
            </a:r>
            <a:r>
              <a:rPr lang="en-US" sz="3200" dirty="0" err="1"/>
              <a:t>đầu</a:t>
            </a:r>
            <a:r>
              <a:rPr lang="en-US" sz="3200" dirty="0"/>
              <a:t>: </a:t>
            </a:r>
            <a:r>
              <a:rPr lang="en-US" sz="3200" dirty="0" err="1"/>
              <a:t>tỷ</a:t>
            </a:r>
            <a:r>
              <a:rPr lang="en-US" sz="3200" dirty="0"/>
              <a:t> </a:t>
            </a:r>
            <a:r>
              <a:rPr lang="en-US" sz="3200" dirty="0" err="1"/>
              <a:t>lệ</a:t>
            </a:r>
            <a:r>
              <a:rPr lang="en-US" sz="3200" dirty="0"/>
              <a:t> </a:t>
            </a:r>
            <a:r>
              <a:rPr lang="en-US" sz="3200" dirty="0" err="1"/>
              <a:t>hoàn</a:t>
            </a:r>
            <a:r>
              <a:rPr lang="en-US" sz="3200" dirty="0"/>
              <a:t> </a:t>
            </a:r>
            <a:r>
              <a:rPr lang="en-US" sz="3200" dirty="0" err="1"/>
              <a:t>thành</a:t>
            </a:r>
            <a:r>
              <a:rPr lang="en-US" sz="3200" dirty="0"/>
              <a:t> 100%</a:t>
            </a:r>
          </a:p>
        </p:txBody>
      </p:sp>
      <p:graphicFrame>
        <p:nvGraphicFramePr>
          <p:cNvPr id="83971" name="Object 3"/>
          <p:cNvGraphicFramePr>
            <a:graphicFrameLocks noChangeAspect="1"/>
          </p:cNvGraphicFramePr>
          <p:nvPr>
            <p:ph sz="quarter" idx="1"/>
          </p:nvPr>
        </p:nvGraphicFramePr>
        <p:xfrm>
          <a:off x="1844675" y="1752600"/>
          <a:ext cx="8472488" cy="2209800"/>
        </p:xfrm>
        <a:graphic>
          <a:graphicData uri="http://schemas.openxmlformats.org/presentationml/2006/ole">
            <mc:AlternateContent xmlns:mc="http://schemas.openxmlformats.org/markup-compatibility/2006">
              <mc:Choice xmlns:v="urn:schemas-microsoft-com:vml" Requires="v">
                <p:oleObj spid="_x0000_s1026" name="Document" r:id="rId4" imgW="5656864" imgH="1912846" progId="Word.Document.8">
                  <p:embed/>
                </p:oleObj>
              </mc:Choice>
              <mc:Fallback>
                <p:oleObj name="Document" r:id="rId4" imgW="5656864" imgH="1912846"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44675" y="1752600"/>
                        <a:ext cx="8472488"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3972" name="Object 3"/>
          <p:cNvGraphicFramePr>
            <a:graphicFrameLocks noChangeAspect="1"/>
          </p:cNvGraphicFramePr>
          <p:nvPr/>
        </p:nvGraphicFramePr>
        <p:xfrm>
          <a:off x="1828800" y="1752600"/>
          <a:ext cx="8472488" cy="2209800"/>
        </p:xfrm>
        <a:graphic>
          <a:graphicData uri="http://schemas.openxmlformats.org/presentationml/2006/ole">
            <mc:AlternateContent xmlns:mc="http://schemas.openxmlformats.org/markup-compatibility/2006">
              <mc:Choice xmlns:v="urn:schemas-microsoft-com:vml" Requires="v">
                <p:oleObj spid="_x0000_s1027" name="Document" r:id="rId7" imgW="5656864" imgH="1912846" progId="Word.Document.8">
                  <p:embed/>
                </p:oleObj>
              </mc:Choice>
              <mc:Fallback>
                <p:oleObj name="Document" r:id="rId7" imgW="5656864" imgH="1912846"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8800" y="1752600"/>
                        <a:ext cx="8472488"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Rectangle 2"/>
          <p:cNvSpPr txBox="1">
            <a:spLocks noChangeArrowheads="1"/>
          </p:cNvSpPr>
          <p:nvPr/>
        </p:nvSpPr>
        <p:spPr>
          <a:xfrm>
            <a:off x="2133600" y="381000"/>
            <a:ext cx="8229600" cy="914400"/>
          </a:xfrm>
          <a:prstGeom prst="rect">
            <a:avLst/>
          </a:prstGeom>
        </p:spPr>
        <p:txBody>
          <a:bodyPr anchor="b">
            <a:normAutofit/>
          </a:bodyPr>
          <a:lst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a:defRPr>
            </a:lvl2pPr>
            <a:lvl3pPr algn="l" rtl="0" eaLnBrk="0" fontAlgn="base" hangingPunct="0">
              <a:spcBef>
                <a:spcPct val="0"/>
              </a:spcBef>
              <a:spcAft>
                <a:spcPct val="0"/>
              </a:spcAft>
              <a:defRPr sz="3000">
                <a:solidFill>
                  <a:schemeClr val="tx2"/>
                </a:solidFill>
                <a:latin typeface="Century Schoolbook"/>
              </a:defRPr>
            </a:lvl3pPr>
            <a:lvl4pPr algn="l" rtl="0" eaLnBrk="0" fontAlgn="base" hangingPunct="0">
              <a:spcBef>
                <a:spcPct val="0"/>
              </a:spcBef>
              <a:spcAft>
                <a:spcPct val="0"/>
              </a:spcAft>
              <a:defRPr sz="3000">
                <a:solidFill>
                  <a:schemeClr val="tx2"/>
                </a:solidFill>
                <a:latin typeface="Century Schoolbook"/>
              </a:defRPr>
            </a:lvl4pPr>
            <a:lvl5pPr algn="l" rtl="0" eaLnBrk="0" fontAlgn="base" hangingPunct="0">
              <a:spcBef>
                <a:spcPct val="0"/>
              </a:spcBef>
              <a:spcAft>
                <a:spcPct val="0"/>
              </a:spcAft>
              <a:defRPr sz="3000">
                <a:solidFill>
                  <a:schemeClr val="tx2"/>
                </a:solidFill>
                <a:latin typeface="Century Schoolbook"/>
              </a:defRPr>
            </a:lvl5pPr>
            <a:lvl6pPr marL="457200" algn="l" rtl="0" fontAlgn="base">
              <a:spcBef>
                <a:spcPct val="0"/>
              </a:spcBef>
              <a:spcAft>
                <a:spcPct val="0"/>
              </a:spcAft>
              <a:defRPr sz="3000">
                <a:solidFill>
                  <a:schemeClr val="tx2"/>
                </a:solidFill>
                <a:latin typeface="Century Schoolbook"/>
              </a:defRPr>
            </a:lvl6pPr>
            <a:lvl7pPr marL="914400" algn="l" rtl="0" fontAlgn="base">
              <a:spcBef>
                <a:spcPct val="0"/>
              </a:spcBef>
              <a:spcAft>
                <a:spcPct val="0"/>
              </a:spcAft>
              <a:defRPr sz="3000">
                <a:solidFill>
                  <a:schemeClr val="tx2"/>
                </a:solidFill>
                <a:latin typeface="Century Schoolbook"/>
              </a:defRPr>
            </a:lvl7pPr>
            <a:lvl8pPr marL="1371600" algn="l" rtl="0" fontAlgn="base">
              <a:spcBef>
                <a:spcPct val="0"/>
              </a:spcBef>
              <a:spcAft>
                <a:spcPct val="0"/>
              </a:spcAft>
              <a:defRPr sz="3000">
                <a:solidFill>
                  <a:schemeClr val="tx2"/>
                </a:solidFill>
                <a:latin typeface="Century Schoolbook"/>
              </a:defRPr>
            </a:lvl8pPr>
            <a:lvl9pPr marL="1828800" algn="l" rtl="0" fontAlgn="base">
              <a:spcBef>
                <a:spcPct val="0"/>
              </a:spcBef>
              <a:spcAft>
                <a:spcPct val="0"/>
              </a:spcAft>
              <a:defRPr sz="3000">
                <a:solidFill>
                  <a:schemeClr val="tx2"/>
                </a:solidFill>
                <a:latin typeface="Century Schoolbook"/>
              </a:defRPr>
            </a:lvl9pPr>
          </a:lstStyle>
          <a:p>
            <a:pPr eaLnBrk="1" fontAlgn="auto" hangingPunct="1">
              <a:spcAft>
                <a:spcPts val="0"/>
              </a:spcAft>
              <a:defRPr/>
            </a:pPr>
            <a:r>
              <a:rPr lang="en-US" sz="3200" dirty="0"/>
              <a:t>+ 3 </a:t>
            </a:r>
            <a:r>
              <a:rPr lang="en-US" sz="3200" dirty="0" err="1"/>
              <a:t>phương</a:t>
            </a:r>
            <a:r>
              <a:rPr lang="en-US" sz="3200" dirty="0"/>
              <a:t> </a:t>
            </a:r>
            <a:r>
              <a:rPr lang="en-US" sz="3200" dirty="0" err="1"/>
              <a:t>pháp</a:t>
            </a:r>
            <a:r>
              <a:rPr lang="en-US" sz="3200" dirty="0"/>
              <a:t> ĐẦU </a:t>
            </a:r>
            <a:r>
              <a:rPr lang="en-US" sz="3200" dirty="0" err="1"/>
              <a:t>Công</a:t>
            </a:r>
            <a:r>
              <a:rPr lang="en-US" sz="3200" dirty="0"/>
              <a:t> </a:t>
            </a:r>
            <a:r>
              <a:rPr lang="en-US" sz="3200" dirty="0" err="1"/>
              <a:t>thức</a:t>
            </a:r>
            <a:r>
              <a:rPr lang="en-US" sz="3200" dirty="0"/>
              <a:t> </a:t>
            </a:r>
            <a:r>
              <a:rPr lang="en-US" sz="3200" dirty="0" err="1"/>
              <a:t>chung</a:t>
            </a:r>
            <a:endParaRPr lang="en-US" sz="3200" dirty="0"/>
          </a:p>
        </p:txBody>
      </p:sp>
    </p:spTree>
    <p:extLst>
      <p:ext uri="{BB962C8B-B14F-4D97-AF65-F5344CB8AC3E}">
        <p14:creationId xmlns:p14="http://schemas.microsoft.com/office/powerpoint/2010/main" val="29057902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1676400" y="3657600"/>
            <a:ext cx="8458200" cy="1066800"/>
          </a:xfrm>
        </p:spPr>
        <p:txBody>
          <a:bodyPr/>
          <a:lstStyle/>
          <a:p>
            <a:pPr>
              <a:defRPr/>
            </a:pPr>
            <a:r>
              <a:rPr lang="en-US" sz="3200" dirty="0"/>
              <a:t>… : chi </a:t>
            </a:r>
            <a:r>
              <a:rPr lang="en-US" sz="3200" dirty="0" err="1"/>
              <a:t>phí</a:t>
            </a:r>
            <a:r>
              <a:rPr lang="en-US" sz="3200" dirty="0"/>
              <a:t> </a:t>
            </a:r>
            <a:r>
              <a:rPr lang="en-US" sz="3200" dirty="0" err="1"/>
              <a:t>nguyên</a:t>
            </a:r>
            <a:r>
              <a:rPr lang="en-US" sz="3200" dirty="0"/>
              <a:t> </a:t>
            </a:r>
            <a:r>
              <a:rPr lang="en-US" sz="3200" dirty="0" err="1"/>
              <a:t>vật</a:t>
            </a:r>
            <a:r>
              <a:rPr lang="en-US" sz="3200" dirty="0"/>
              <a:t> </a:t>
            </a:r>
            <a:r>
              <a:rPr lang="en-US" sz="3200" dirty="0" err="1"/>
              <a:t>liệu</a:t>
            </a:r>
            <a:r>
              <a:rPr lang="en-US" sz="3200" dirty="0"/>
              <a:t> </a:t>
            </a:r>
            <a:r>
              <a:rPr lang="en-US" sz="3200" dirty="0" err="1"/>
              <a:t>chính</a:t>
            </a:r>
            <a:endParaRPr lang="en-US" sz="3200" dirty="0"/>
          </a:p>
        </p:txBody>
      </p:sp>
      <p:graphicFrame>
        <p:nvGraphicFramePr>
          <p:cNvPr id="84995" name="Object 3"/>
          <p:cNvGraphicFramePr>
            <a:graphicFrameLocks noChangeAspect="1"/>
          </p:cNvGraphicFramePr>
          <p:nvPr>
            <p:ph sz="quarter" idx="1"/>
          </p:nvPr>
        </p:nvGraphicFramePr>
        <p:xfrm>
          <a:off x="1844675" y="1752600"/>
          <a:ext cx="8472488" cy="2209800"/>
        </p:xfrm>
        <a:graphic>
          <a:graphicData uri="http://schemas.openxmlformats.org/presentationml/2006/ole">
            <mc:AlternateContent xmlns:mc="http://schemas.openxmlformats.org/markup-compatibility/2006">
              <mc:Choice xmlns:v="urn:schemas-microsoft-com:vml" Requires="v">
                <p:oleObj spid="_x0000_s2050" name="Document" r:id="rId4" imgW="5656864" imgH="1912846" progId="Word.Document.8">
                  <p:embed/>
                </p:oleObj>
              </mc:Choice>
              <mc:Fallback>
                <p:oleObj name="Document" r:id="rId4" imgW="5656864" imgH="1912846"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44675" y="1752600"/>
                        <a:ext cx="8472488"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4996" name="Object 3"/>
          <p:cNvGraphicFramePr>
            <a:graphicFrameLocks noChangeAspect="1"/>
          </p:cNvGraphicFramePr>
          <p:nvPr/>
        </p:nvGraphicFramePr>
        <p:xfrm>
          <a:off x="1828800" y="1752600"/>
          <a:ext cx="8472488" cy="2209800"/>
        </p:xfrm>
        <a:graphic>
          <a:graphicData uri="http://schemas.openxmlformats.org/presentationml/2006/ole">
            <mc:AlternateContent xmlns:mc="http://schemas.openxmlformats.org/markup-compatibility/2006">
              <mc:Choice xmlns:v="urn:schemas-microsoft-com:vml" Requires="v">
                <p:oleObj spid="_x0000_s2051" name="Document" r:id="rId7" imgW="5656864" imgH="1912846" progId="Word.Document.8">
                  <p:embed/>
                </p:oleObj>
              </mc:Choice>
              <mc:Fallback>
                <p:oleObj name="Document" r:id="rId7" imgW="5656864" imgH="1912846"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8800" y="1752600"/>
                        <a:ext cx="8472488"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Rectangle 2"/>
          <p:cNvSpPr txBox="1">
            <a:spLocks noChangeArrowheads="1"/>
          </p:cNvSpPr>
          <p:nvPr/>
        </p:nvSpPr>
        <p:spPr>
          <a:xfrm>
            <a:off x="2133600" y="381000"/>
            <a:ext cx="8229600" cy="914400"/>
          </a:xfrm>
          <a:prstGeom prst="rect">
            <a:avLst/>
          </a:prstGeom>
        </p:spPr>
        <p:txBody>
          <a:bodyPr anchor="b">
            <a:normAutofit fontScale="92500" lnSpcReduction="10000"/>
          </a:bodyPr>
          <a:lst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a:defRPr>
            </a:lvl2pPr>
            <a:lvl3pPr algn="l" rtl="0" eaLnBrk="0" fontAlgn="base" hangingPunct="0">
              <a:spcBef>
                <a:spcPct val="0"/>
              </a:spcBef>
              <a:spcAft>
                <a:spcPct val="0"/>
              </a:spcAft>
              <a:defRPr sz="3000">
                <a:solidFill>
                  <a:schemeClr val="tx2"/>
                </a:solidFill>
                <a:latin typeface="Century Schoolbook"/>
              </a:defRPr>
            </a:lvl3pPr>
            <a:lvl4pPr algn="l" rtl="0" eaLnBrk="0" fontAlgn="base" hangingPunct="0">
              <a:spcBef>
                <a:spcPct val="0"/>
              </a:spcBef>
              <a:spcAft>
                <a:spcPct val="0"/>
              </a:spcAft>
              <a:defRPr sz="3000">
                <a:solidFill>
                  <a:schemeClr val="tx2"/>
                </a:solidFill>
                <a:latin typeface="Century Schoolbook"/>
              </a:defRPr>
            </a:lvl4pPr>
            <a:lvl5pPr algn="l" rtl="0" eaLnBrk="0" fontAlgn="base" hangingPunct="0">
              <a:spcBef>
                <a:spcPct val="0"/>
              </a:spcBef>
              <a:spcAft>
                <a:spcPct val="0"/>
              </a:spcAft>
              <a:defRPr sz="3000">
                <a:solidFill>
                  <a:schemeClr val="tx2"/>
                </a:solidFill>
                <a:latin typeface="Century Schoolbook"/>
              </a:defRPr>
            </a:lvl5pPr>
            <a:lvl6pPr marL="457200" algn="l" rtl="0" fontAlgn="base">
              <a:spcBef>
                <a:spcPct val="0"/>
              </a:spcBef>
              <a:spcAft>
                <a:spcPct val="0"/>
              </a:spcAft>
              <a:defRPr sz="3000">
                <a:solidFill>
                  <a:schemeClr val="tx2"/>
                </a:solidFill>
                <a:latin typeface="Century Schoolbook"/>
              </a:defRPr>
            </a:lvl6pPr>
            <a:lvl7pPr marL="914400" algn="l" rtl="0" fontAlgn="base">
              <a:spcBef>
                <a:spcPct val="0"/>
              </a:spcBef>
              <a:spcAft>
                <a:spcPct val="0"/>
              </a:spcAft>
              <a:defRPr sz="3000">
                <a:solidFill>
                  <a:schemeClr val="tx2"/>
                </a:solidFill>
                <a:latin typeface="Century Schoolbook"/>
              </a:defRPr>
            </a:lvl7pPr>
            <a:lvl8pPr marL="1371600" algn="l" rtl="0" fontAlgn="base">
              <a:spcBef>
                <a:spcPct val="0"/>
              </a:spcBef>
              <a:spcAft>
                <a:spcPct val="0"/>
              </a:spcAft>
              <a:defRPr sz="3000">
                <a:solidFill>
                  <a:schemeClr val="tx2"/>
                </a:solidFill>
                <a:latin typeface="Century Schoolbook"/>
              </a:defRPr>
            </a:lvl8pPr>
            <a:lvl9pPr marL="1828800" algn="l" rtl="0" fontAlgn="base">
              <a:spcBef>
                <a:spcPct val="0"/>
              </a:spcBef>
              <a:spcAft>
                <a:spcPct val="0"/>
              </a:spcAft>
              <a:defRPr sz="3000">
                <a:solidFill>
                  <a:schemeClr val="tx2"/>
                </a:solidFill>
                <a:latin typeface="Century Schoolbook"/>
              </a:defRPr>
            </a:lvl9pPr>
          </a:lstStyle>
          <a:p>
            <a:pPr eaLnBrk="1" fontAlgn="auto" hangingPunct="1">
              <a:spcAft>
                <a:spcPts val="0"/>
              </a:spcAft>
              <a:defRPr/>
            </a:pPr>
            <a:r>
              <a:rPr lang="en-US" sz="3200" dirty="0"/>
              <a:t>+ A) </a:t>
            </a:r>
            <a:r>
              <a:rPr lang="en-US" sz="3200" dirty="0" err="1"/>
              <a:t>Đánh</a:t>
            </a:r>
            <a:r>
              <a:rPr lang="en-US" sz="3200" dirty="0"/>
              <a:t> </a:t>
            </a:r>
            <a:r>
              <a:rPr lang="en-US" sz="3200" dirty="0" err="1"/>
              <a:t>giá</a:t>
            </a:r>
            <a:r>
              <a:rPr lang="en-US" sz="3200" dirty="0"/>
              <a:t> </a:t>
            </a:r>
            <a:r>
              <a:rPr lang="en-US" sz="3200" dirty="0" err="1"/>
              <a:t>sản</a:t>
            </a:r>
            <a:r>
              <a:rPr lang="en-US" sz="3200" dirty="0"/>
              <a:t> </a:t>
            </a:r>
            <a:r>
              <a:rPr lang="en-US" sz="3200" dirty="0" err="1"/>
              <a:t>phẩm</a:t>
            </a:r>
            <a:r>
              <a:rPr lang="en-US" sz="3200" dirty="0"/>
              <a:t> </a:t>
            </a:r>
            <a:r>
              <a:rPr lang="en-US" sz="3200" dirty="0" err="1"/>
              <a:t>dở</a:t>
            </a:r>
            <a:r>
              <a:rPr lang="en-US" sz="3200" dirty="0"/>
              <a:t> dang </a:t>
            </a:r>
            <a:r>
              <a:rPr lang="en-US" sz="3200" dirty="0" err="1"/>
              <a:t>cuối</a:t>
            </a:r>
            <a:r>
              <a:rPr lang="en-US" sz="3200" dirty="0"/>
              <a:t> </a:t>
            </a:r>
            <a:r>
              <a:rPr lang="en-US" sz="3200" dirty="0" err="1"/>
              <a:t>kỳ</a:t>
            </a:r>
            <a:r>
              <a:rPr lang="en-US" sz="3200" dirty="0"/>
              <a:t> </a:t>
            </a:r>
            <a:r>
              <a:rPr lang="en-US" sz="3200" dirty="0" err="1"/>
              <a:t>theo</a:t>
            </a:r>
            <a:r>
              <a:rPr lang="en-US" sz="3200" dirty="0"/>
              <a:t> </a:t>
            </a:r>
            <a:r>
              <a:rPr lang="en-US" sz="3200" dirty="0" err="1"/>
              <a:t>nguyên</a:t>
            </a:r>
            <a:r>
              <a:rPr lang="en-US" sz="3200" dirty="0"/>
              <a:t> </a:t>
            </a:r>
            <a:r>
              <a:rPr lang="en-US" sz="3200" dirty="0" err="1"/>
              <a:t>vật</a:t>
            </a:r>
            <a:r>
              <a:rPr lang="en-US" sz="3200" dirty="0"/>
              <a:t> </a:t>
            </a:r>
            <a:r>
              <a:rPr lang="en-US" sz="3200" dirty="0" err="1"/>
              <a:t>liệu</a:t>
            </a:r>
            <a:r>
              <a:rPr lang="en-US" sz="3200" dirty="0"/>
              <a:t> </a:t>
            </a:r>
            <a:r>
              <a:rPr lang="en-US" sz="3200" dirty="0" err="1"/>
              <a:t>chính</a:t>
            </a:r>
            <a:r>
              <a:rPr lang="en-US" sz="3200" dirty="0"/>
              <a:t>:</a:t>
            </a:r>
          </a:p>
        </p:txBody>
      </p:sp>
    </p:spTree>
    <p:extLst>
      <p:ext uri="{BB962C8B-B14F-4D97-AF65-F5344CB8AC3E}">
        <p14:creationId xmlns:p14="http://schemas.microsoft.com/office/powerpoint/2010/main" val="2509000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6018" name="Object 3"/>
          <p:cNvGraphicFramePr>
            <a:graphicFrameLocks noChangeAspect="1"/>
          </p:cNvGraphicFramePr>
          <p:nvPr/>
        </p:nvGraphicFramePr>
        <p:xfrm>
          <a:off x="1752600" y="2057400"/>
          <a:ext cx="8472488" cy="2209800"/>
        </p:xfrm>
        <a:graphic>
          <a:graphicData uri="http://schemas.openxmlformats.org/presentationml/2006/ole">
            <mc:AlternateContent xmlns:mc="http://schemas.openxmlformats.org/markup-compatibility/2006">
              <mc:Choice xmlns:v="urn:schemas-microsoft-com:vml" Requires="v">
                <p:oleObj spid="_x0000_s3074" name="Document" r:id="rId4" imgW="5656864" imgH="1912846" progId="Word.Document.8">
                  <p:embed/>
                </p:oleObj>
              </mc:Choice>
              <mc:Fallback>
                <p:oleObj name="Document" r:id="rId4" imgW="5656864" imgH="1912846"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2057400"/>
                        <a:ext cx="8472488"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Rectangle 2"/>
          <p:cNvSpPr txBox="1">
            <a:spLocks noChangeArrowheads="1"/>
          </p:cNvSpPr>
          <p:nvPr/>
        </p:nvSpPr>
        <p:spPr>
          <a:xfrm>
            <a:off x="2133600" y="381000"/>
            <a:ext cx="8229600" cy="914400"/>
          </a:xfrm>
          <a:prstGeom prst="rect">
            <a:avLst/>
          </a:prstGeom>
        </p:spPr>
        <p:txBody>
          <a:bodyPr anchor="b">
            <a:normAutofit fontScale="92500" lnSpcReduction="10000"/>
          </a:bodyPr>
          <a:lst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a:defRPr>
            </a:lvl2pPr>
            <a:lvl3pPr algn="l" rtl="0" eaLnBrk="0" fontAlgn="base" hangingPunct="0">
              <a:spcBef>
                <a:spcPct val="0"/>
              </a:spcBef>
              <a:spcAft>
                <a:spcPct val="0"/>
              </a:spcAft>
              <a:defRPr sz="3000">
                <a:solidFill>
                  <a:schemeClr val="tx2"/>
                </a:solidFill>
                <a:latin typeface="Century Schoolbook"/>
              </a:defRPr>
            </a:lvl3pPr>
            <a:lvl4pPr algn="l" rtl="0" eaLnBrk="0" fontAlgn="base" hangingPunct="0">
              <a:spcBef>
                <a:spcPct val="0"/>
              </a:spcBef>
              <a:spcAft>
                <a:spcPct val="0"/>
              </a:spcAft>
              <a:defRPr sz="3000">
                <a:solidFill>
                  <a:schemeClr val="tx2"/>
                </a:solidFill>
                <a:latin typeface="Century Schoolbook"/>
              </a:defRPr>
            </a:lvl4pPr>
            <a:lvl5pPr algn="l" rtl="0" eaLnBrk="0" fontAlgn="base" hangingPunct="0">
              <a:spcBef>
                <a:spcPct val="0"/>
              </a:spcBef>
              <a:spcAft>
                <a:spcPct val="0"/>
              </a:spcAft>
              <a:defRPr sz="3000">
                <a:solidFill>
                  <a:schemeClr val="tx2"/>
                </a:solidFill>
                <a:latin typeface="Century Schoolbook"/>
              </a:defRPr>
            </a:lvl5pPr>
            <a:lvl6pPr marL="457200" algn="l" rtl="0" fontAlgn="base">
              <a:spcBef>
                <a:spcPct val="0"/>
              </a:spcBef>
              <a:spcAft>
                <a:spcPct val="0"/>
              </a:spcAft>
              <a:defRPr sz="3000">
                <a:solidFill>
                  <a:schemeClr val="tx2"/>
                </a:solidFill>
                <a:latin typeface="Century Schoolbook"/>
              </a:defRPr>
            </a:lvl6pPr>
            <a:lvl7pPr marL="914400" algn="l" rtl="0" fontAlgn="base">
              <a:spcBef>
                <a:spcPct val="0"/>
              </a:spcBef>
              <a:spcAft>
                <a:spcPct val="0"/>
              </a:spcAft>
              <a:defRPr sz="3000">
                <a:solidFill>
                  <a:schemeClr val="tx2"/>
                </a:solidFill>
                <a:latin typeface="Century Schoolbook"/>
              </a:defRPr>
            </a:lvl7pPr>
            <a:lvl8pPr marL="1371600" algn="l" rtl="0" fontAlgn="base">
              <a:spcBef>
                <a:spcPct val="0"/>
              </a:spcBef>
              <a:spcAft>
                <a:spcPct val="0"/>
              </a:spcAft>
              <a:defRPr sz="3000">
                <a:solidFill>
                  <a:schemeClr val="tx2"/>
                </a:solidFill>
                <a:latin typeface="Century Schoolbook"/>
              </a:defRPr>
            </a:lvl8pPr>
            <a:lvl9pPr marL="1828800" algn="l" rtl="0" fontAlgn="base">
              <a:spcBef>
                <a:spcPct val="0"/>
              </a:spcBef>
              <a:spcAft>
                <a:spcPct val="0"/>
              </a:spcAft>
              <a:defRPr sz="3000">
                <a:solidFill>
                  <a:schemeClr val="tx2"/>
                </a:solidFill>
                <a:latin typeface="Century Schoolbook"/>
              </a:defRPr>
            </a:lvl9pPr>
          </a:lstStyle>
          <a:p>
            <a:pPr eaLnBrk="1" fontAlgn="auto" hangingPunct="1">
              <a:spcAft>
                <a:spcPts val="0"/>
              </a:spcAft>
              <a:defRPr/>
            </a:pPr>
            <a:r>
              <a:rPr lang="en-US" sz="3200" dirty="0"/>
              <a:t>+ B) </a:t>
            </a:r>
            <a:r>
              <a:rPr lang="en-US" sz="3200" dirty="0" err="1"/>
              <a:t>Đánh</a:t>
            </a:r>
            <a:r>
              <a:rPr lang="en-US" sz="3200" dirty="0"/>
              <a:t> </a:t>
            </a:r>
            <a:r>
              <a:rPr lang="en-US" sz="3200" dirty="0" err="1"/>
              <a:t>giá</a:t>
            </a:r>
            <a:r>
              <a:rPr lang="en-US" sz="3200" dirty="0"/>
              <a:t> </a:t>
            </a:r>
            <a:r>
              <a:rPr lang="en-US" sz="3200" dirty="0" err="1"/>
              <a:t>sản</a:t>
            </a:r>
            <a:r>
              <a:rPr lang="en-US" sz="3200" dirty="0"/>
              <a:t> </a:t>
            </a:r>
            <a:r>
              <a:rPr lang="en-US" sz="3200" dirty="0" err="1"/>
              <a:t>phẩm</a:t>
            </a:r>
            <a:r>
              <a:rPr lang="en-US" sz="3200" dirty="0"/>
              <a:t> </a:t>
            </a:r>
            <a:r>
              <a:rPr lang="en-US" sz="3200" dirty="0" err="1"/>
              <a:t>dở</a:t>
            </a:r>
            <a:r>
              <a:rPr lang="en-US" sz="3200" dirty="0"/>
              <a:t> dang </a:t>
            </a:r>
            <a:r>
              <a:rPr lang="en-US" sz="3200" dirty="0" err="1"/>
              <a:t>cuối</a:t>
            </a:r>
            <a:r>
              <a:rPr lang="en-US" sz="3200" dirty="0"/>
              <a:t> </a:t>
            </a:r>
            <a:r>
              <a:rPr lang="en-US" sz="3200" dirty="0" err="1"/>
              <a:t>kỳ</a:t>
            </a:r>
            <a:r>
              <a:rPr lang="en-US" sz="3200" dirty="0"/>
              <a:t> </a:t>
            </a:r>
            <a:r>
              <a:rPr lang="en-US" sz="3200" dirty="0" err="1"/>
              <a:t>theo</a:t>
            </a:r>
            <a:r>
              <a:rPr lang="en-US" sz="3200" dirty="0"/>
              <a:t> </a:t>
            </a:r>
            <a:r>
              <a:rPr lang="en-US" sz="3200" dirty="0" err="1"/>
              <a:t>nguyên</a:t>
            </a:r>
            <a:r>
              <a:rPr lang="en-US" sz="3200" dirty="0"/>
              <a:t> </a:t>
            </a:r>
            <a:r>
              <a:rPr lang="en-US" sz="3200" dirty="0" err="1"/>
              <a:t>vật</a:t>
            </a:r>
            <a:r>
              <a:rPr lang="en-US" sz="3200" dirty="0"/>
              <a:t> </a:t>
            </a:r>
            <a:r>
              <a:rPr lang="en-US" sz="3200" dirty="0" err="1"/>
              <a:t>liệu</a:t>
            </a:r>
            <a:r>
              <a:rPr lang="en-US" sz="3200" dirty="0"/>
              <a:t> </a:t>
            </a:r>
            <a:r>
              <a:rPr lang="en-US" sz="3200" dirty="0" err="1"/>
              <a:t>TrựC</a:t>
            </a:r>
            <a:r>
              <a:rPr lang="en-US" sz="3200" dirty="0"/>
              <a:t> </a:t>
            </a:r>
            <a:r>
              <a:rPr lang="en-US" sz="3200" dirty="0" err="1"/>
              <a:t>tiếp</a:t>
            </a:r>
            <a:r>
              <a:rPr lang="en-US" sz="3200" dirty="0"/>
              <a:t>: (NVLC+NVLP)</a:t>
            </a:r>
          </a:p>
        </p:txBody>
      </p:sp>
    </p:spTree>
    <p:extLst>
      <p:ext uri="{BB962C8B-B14F-4D97-AF65-F5344CB8AC3E}">
        <p14:creationId xmlns:p14="http://schemas.microsoft.com/office/powerpoint/2010/main" val="22829947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7042" name="Object 3"/>
          <p:cNvGraphicFramePr>
            <a:graphicFrameLocks noChangeAspect="1"/>
          </p:cNvGraphicFramePr>
          <p:nvPr/>
        </p:nvGraphicFramePr>
        <p:xfrm>
          <a:off x="1890714" y="3276600"/>
          <a:ext cx="8472487" cy="2209800"/>
        </p:xfrm>
        <a:graphic>
          <a:graphicData uri="http://schemas.openxmlformats.org/presentationml/2006/ole">
            <mc:AlternateContent xmlns:mc="http://schemas.openxmlformats.org/markup-compatibility/2006">
              <mc:Choice xmlns:v="urn:schemas-microsoft-com:vml" Requires="v">
                <p:oleObj spid="_x0000_s4098" name="Document" r:id="rId4" imgW="5656864" imgH="1912846" progId="Word.Document.8">
                  <p:embed/>
                </p:oleObj>
              </mc:Choice>
              <mc:Fallback>
                <p:oleObj name="Document" r:id="rId4" imgW="5656864" imgH="1912846"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90714" y="3276600"/>
                        <a:ext cx="8472487"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Rectangle 2"/>
          <p:cNvSpPr txBox="1">
            <a:spLocks noChangeArrowheads="1"/>
          </p:cNvSpPr>
          <p:nvPr/>
        </p:nvSpPr>
        <p:spPr>
          <a:xfrm>
            <a:off x="2133600" y="381000"/>
            <a:ext cx="8229600" cy="914400"/>
          </a:xfrm>
          <a:prstGeom prst="rect">
            <a:avLst/>
          </a:prstGeom>
        </p:spPr>
        <p:txBody>
          <a:bodyPr anchor="b">
            <a:normAutofit fontScale="92500" lnSpcReduction="10000"/>
          </a:bodyPr>
          <a:lst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a:defRPr>
            </a:lvl2pPr>
            <a:lvl3pPr algn="l" rtl="0" eaLnBrk="0" fontAlgn="base" hangingPunct="0">
              <a:spcBef>
                <a:spcPct val="0"/>
              </a:spcBef>
              <a:spcAft>
                <a:spcPct val="0"/>
              </a:spcAft>
              <a:defRPr sz="3000">
                <a:solidFill>
                  <a:schemeClr val="tx2"/>
                </a:solidFill>
                <a:latin typeface="Century Schoolbook"/>
              </a:defRPr>
            </a:lvl3pPr>
            <a:lvl4pPr algn="l" rtl="0" eaLnBrk="0" fontAlgn="base" hangingPunct="0">
              <a:spcBef>
                <a:spcPct val="0"/>
              </a:spcBef>
              <a:spcAft>
                <a:spcPct val="0"/>
              </a:spcAft>
              <a:defRPr sz="3000">
                <a:solidFill>
                  <a:schemeClr val="tx2"/>
                </a:solidFill>
                <a:latin typeface="Century Schoolbook"/>
              </a:defRPr>
            </a:lvl4pPr>
            <a:lvl5pPr algn="l" rtl="0" eaLnBrk="0" fontAlgn="base" hangingPunct="0">
              <a:spcBef>
                <a:spcPct val="0"/>
              </a:spcBef>
              <a:spcAft>
                <a:spcPct val="0"/>
              </a:spcAft>
              <a:defRPr sz="3000">
                <a:solidFill>
                  <a:schemeClr val="tx2"/>
                </a:solidFill>
                <a:latin typeface="Century Schoolbook"/>
              </a:defRPr>
            </a:lvl5pPr>
            <a:lvl6pPr marL="457200" algn="l" rtl="0" fontAlgn="base">
              <a:spcBef>
                <a:spcPct val="0"/>
              </a:spcBef>
              <a:spcAft>
                <a:spcPct val="0"/>
              </a:spcAft>
              <a:defRPr sz="3000">
                <a:solidFill>
                  <a:schemeClr val="tx2"/>
                </a:solidFill>
                <a:latin typeface="Century Schoolbook"/>
              </a:defRPr>
            </a:lvl6pPr>
            <a:lvl7pPr marL="914400" algn="l" rtl="0" fontAlgn="base">
              <a:spcBef>
                <a:spcPct val="0"/>
              </a:spcBef>
              <a:spcAft>
                <a:spcPct val="0"/>
              </a:spcAft>
              <a:defRPr sz="3000">
                <a:solidFill>
                  <a:schemeClr val="tx2"/>
                </a:solidFill>
                <a:latin typeface="Century Schoolbook"/>
              </a:defRPr>
            </a:lvl7pPr>
            <a:lvl8pPr marL="1371600" algn="l" rtl="0" fontAlgn="base">
              <a:spcBef>
                <a:spcPct val="0"/>
              </a:spcBef>
              <a:spcAft>
                <a:spcPct val="0"/>
              </a:spcAft>
              <a:defRPr sz="3000">
                <a:solidFill>
                  <a:schemeClr val="tx2"/>
                </a:solidFill>
                <a:latin typeface="Century Schoolbook"/>
              </a:defRPr>
            </a:lvl8pPr>
            <a:lvl9pPr marL="1828800" algn="l" rtl="0" fontAlgn="base">
              <a:spcBef>
                <a:spcPct val="0"/>
              </a:spcBef>
              <a:spcAft>
                <a:spcPct val="0"/>
              </a:spcAft>
              <a:defRPr sz="3000">
                <a:solidFill>
                  <a:schemeClr val="tx2"/>
                </a:solidFill>
                <a:latin typeface="Century Schoolbook"/>
              </a:defRPr>
            </a:lvl9pPr>
          </a:lstStyle>
          <a:p>
            <a:pPr eaLnBrk="1" fontAlgn="auto" hangingPunct="1">
              <a:spcAft>
                <a:spcPts val="0"/>
              </a:spcAft>
              <a:defRPr/>
            </a:pPr>
            <a:r>
              <a:rPr lang="en-US" sz="3200" dirty="0"/>
              <a:t>+C) </a:t>
            </a:r>
            <a:r>
              <a:rPr lang="en-US" sz="3200" dirty="0" err="1"/>
              <a:t>Đánh</a:t>
            </a:r>
            <a:r>
              <a:rPr lang="en-US" sz="3200" dirty="0"/>
              <a:t> </a:t>
            </a:r>
            <a:r>
              <a:rPr lang="en-US" sz="3200" dirty="0" err="1"/>
              <a:t>giá</a:t>
            </a:r>
            <a:r>
              <a:rPr lang="en-US" sz="3200" dirty="0"/>
              <a:t> </a:t>
            </a:r>
            <a:r>
              <a:rPr lang="en-US" sz="3200" dirty="0" err="1"/>
              <a:t>sản</a:t>
            </a:r>
            <a:r>
              <a:rPr lang="en-US" sz="3200" dirty="0"/>
              <a:t> </a:t>
            </a:r>
            <a:r>
              <a:rPr lang="en-US" sz="3200" dirty="0" err="1"/>
              <a:t>phẩm</a:t>
            </a:r>
            <a:r>
              <a:rPr lang="en-US" sz="3200" dirty="0"/>
              <a:t> </a:t>
            </a:r>
            <a:r>
              <a:rPr lang="en-US" sz="3200" dirty="0" err="1"/>
              <a:t>dở</a:t>
            </a:r>
            <a:r>
              <a:rPr lang="en-US" sz="3200" dirty="0"/>
              <a:t> dang </a:t>
            </a:r>
            <a:r>
              <a:rPr lang="en-US" sz="3200" dirty="0" err="1"/>
              <a:t>cuối</a:t>
            </a:r>
            <a:r>
              <a:rPr lang="en-US" sz="3200" dirty="0"/>
              <a:t> </a:t>
            </a:r>
            <a:r>
              <a:rPr lang="en-US" sz="3200" dirty="0" err="1"/>
              <a:t>kỳ</a:t>
            </a:r>
            <a:r>
              <a:rPr lang="en-US" sz="3200" dirty="0"/>
              <a:t> </a:t>
            </a:r>
            <a:r>
              <a:rPr lang="en-US" sz="3200" dirty="0" err="1"/>
              <a:t>theo</a:t>
            </a:r>
            <a:r>
              <a:rPr lang="en-US" sz="3200" dirty="0"/>
              <a:t> </a:t>
            </a:r>
            <a:r>
              <a:rPr lang="en-US" sz="3200" dirty="0" err="1"/>
              <a:t>Sản</a:t>
            </a:r>
            <a:r>
              <a:rPr lang="en-US" sz="3200" dirty="0"/>
              <a:t> </a:t>
            </a:r>
            <a:r>
              <a:rPr lang="en-US" sz="3200" dirty="0" err="1"/>
              <a:t>lượng</a:t>
            </a:r>
            <a:r>
              <a:rPr lang="en-US" sz="3200" dirty="0"/>
              <a:t> </a:t>
            </a:r>
            <a:r>
              <a:rPr lang="en-US" sz="3200" dirty="0" err="1"/>
              <a:t>hoàn</a:t>
            </a:r>
            <a:r>
              <a:rPr lang="en-US" sz="3200" dirty="0"/>
              <a:t> </a:t>
            </a:r>
            <a:r>
              <a:rPr lang="en-US" sz="3200" dirty="0" err="1"/>
              <a:t>thành</a:t>
            </a:r>
            <a:r>
              <a:rPr lang="en-US" sz="3200" dirty="0"/>
              <a:t> </a:t>
            </a:r>
            <a:r>
              <a:rPr lang="en-US" sz="3200" dirty="0" err="1"/>
              <a:t>tương</a:t>
            </a:r>
            <a:r>
              <a:rPr lang="en-US" sz="3200" dirty="0"/>
              <a:t> </a:t>
            </a:r>
            <a:r>
              <a:rPr lang="en-US" sz="3200" dirty="0" err="1"/>
              <a:t>đương</a:t>
            </a:r>
            <a:r>
              <a:rPr lang="en-US" sz="3200" dirty="0"/>
              <a:t>:</a:t>
            </a:r>
          </a:p>
        </p:txBody>
      </p:sp>
      <p:sp>
        <p:nvSpPr>
          <p:cNvPr id="2" name="Title 1"/>
          <p:cNvSpPr>
            <a:spLocks noGrp="1"/>
          </p:cNvSpPr>
          <p:nvPr>
            <p:ph type="title"/>
          </p:nvPr>
        </p:nvSpPr>
        <p:spPr>
          <a:xfrm>
            <a:off x="1981200" y="274638"/>
            <a:ext cx="8001000" cy="1706562"/>
          </a:xfrm>
        </p:spPr>
        <p:txBody>
          <a:bodyPr/>
          <a:lstStyle/>
          <a:p>
            <a:pPr>
              <a:defRPr/>
            </a:pPr>
            <a:r>
              <a:rPr lang="en-US" dirty="0" smtClean="0"/>
              <a:t>(CPNVLTT, CPNCTT, CPSXC)</a:t>
            </a:r>
            <a:endParaRPr lang="en-US" dirty="0"/>
          </a:p>
        </p:txBody>
      </p:sp>
      <p:sp>
        <p:nvSpPr>
          <p:cNvPr id="87045" name="Content Placeholder 2"/>
          <p:cNvSpPr>
            <a:spLocks noGrp="1"/>
          </p:cNvSpPr>
          <p:nvPr>
            <p:ph sz="quarter" idx="1"/>
          </p:nvPr>
        </p:nvSpPr>
        <p:spPr>
          <a:xfrm>
            <a:off x="1905000" y="2438401"/>
            <a:ext cx="7467600" cy="3425825"/>
          </a:xfrm>
        </p:spPr>
        <p:txBody>
          <a:bodyPr/>
          <a:lstStyle/>
          <a:p>
            <a:endParaRPr lang="en-US" altLang="en-US" dirty="0" smtClean="0"/>
          </a:p>
        </p:txBody>
      </p:sp>
    </p:spTree>
    <p:extLst>
      <p:ext uri="{BB962C8B-B14F-4D97-AF65-F5344CB8AC3E}">
        <p14:creationId xmlns:p14="http://schemas.microsoft.com/office/powerpoint/2010/main" val="23602199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1981200" y="274638"/>
            <a:ext cx="7772400" cy="1173162"/>
          </a:xfrm>
        </p:spPr>
        <p:txBody>
          <a:bodyPr/>
          <a:lstStyle/>
          <a:p>
            <a:pPr algn="just">
              <a:defRPr/>
            </a:pPr>
            <a:r>
              <a:rPr lang="en-US" sz="3200" b="1" dirty="0" err="1">
                <a:latin typeface="Times New Roman" pitchFamily="18" charset="0"/>
                <a:cs typeface="Times New Roman" pitchFamily="18" charset="0"/>
              </a:rPr>
              <a:t>d.Đánh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giá</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sẢn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phẨm</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dỞ</a:t>
            </a:r>
            <a:r>
              <a:rPr lang="en-US" sz="3200" b="1" dirty="0">
                <a:latin typeface="Times New Roman" pitchFamily="18" charset="0"/>
                <a:cs typeface="Times New Roman" pitchFamily="18" charset="0"/>
              </a:rPr>
              <a:t> dang </a:t>
            </a:r>
            <a:r>
              <a:rPr lang="en-US" sz="3200" b="1" dirty="0" err="1">
                <a:latin typeface="Times New Roman" pitchFamily="18" charset="0"/>
                <a:cs typeface="Times New Roman" pitchFamily="18" charset="0"/>
              </a:rPr>
              <a:t>theo</a:t>
            </a:r>
            <a:r>
              <a:rPr lang="en-US" sz="3200" b="1" dirty="0">
                <a:latin typeface="Times New Roman" pitchFamily="18" charset="0"/>
                <a:cs typeface="Times New Roman" pitchFamily="18" charset="0"/>
              </a:rPr>
              <a:t> chi </a:t>
            </a:r>
            <a:r>
              <a:rPr lang="en-US" sz="3200" b="1" dirty="0" err="1">
                <a:latin typeface="Times New Roman" pitchFamily="18" charset="0"/>
                <a:cs typeface="Times New Roman" pitchFamily="18" charset="0"/>
              </a:rPr>
              <a:t>phí</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đỊnh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mỨc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kẾ</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hoẠch</a:t>
            </a:r>
            <a:r>
              <a:rPr lang="en-US" sz="3200" b="1" dirty="0">
                <a:latin typeface="Times New Roman" pitchFamily="18" charset="0"/>
                <a:cs typeface="Times New Roman" pitchFamily="18" charset="0"/>
              </a:rPr>
              <a:t>).</a:t>
            </a:r>
          </a:p>
        </p:txBody>
      </p:sp>
      <p:sp>
        <p:nvSpPr>
          <p:cNvPr id="88067" name="Rectangle 3"/>
          <p:cNvSpPr>
            <a:spLocks noGrp="1" noChangeArrowheads="1"/>
          </p:cNvSpPr>
          <p:nvPr>
            <p:ph sz="quarter" idx="1"/>
          </p:nvPr>
        </p:nvSpPr>
        <p:spPr>
          <a:xfrm>
            <a:off x="1981200" y="1600201"/>
            <a:ext cx="7467600" cy="4873625"/>
          </a:xfrm>
        </p:spPr>
        <p:txBody>
          <a:bodyPr/>
          <a:lstStyle/>
          <a:p>
            <a:pPr eaLnBrk="1" hangingPunct="1">
              <a:buFontTx/>
              <a:buNone/>
            </a:pPr>
            <a:r>
              <a:rPr lang="en-US" altLang="en-US" u="sng"/>
              <a:t>+ </a:t>
            </a:r>
            <a:r>
              <a:rPr lang="en-US" altLang="en-US" u="sng">
                <a:latin typeface="Times New Roman" panose="02020603050405020304" pitchFamily="18" charset="0"/>
                <a:cs typeface="Times New Roman" panose="02020603050405020304" pitchFamily="18" charset="0"/>
              </a:rPr>
              <a:t>Đối tượng áp dụng:</a:t>
            </a:r>
          </a:p>
          <a:p>
            <a:pPr eaLnBrk="1" hangingPunct="1">
              <a:buFontTx/>
              <a:buNone/>
            </a:pPr>
            <a:r>
              <a:rPr lang="en-US" altLang="en-US">
                <a:latin typeface="Times New Roman" panose="02020603050405020304" pitchFamily="18" charset="0"/>
                <a:cs typeface="Times New Roman" panose="02020603050405020304" pitchFamily="18" charset="0"/>
              </a:rPr>
              <a:t>	Những doanh nghiệp có xây dựng giá thành định mức</a:t>
            </a:r>
          </a:p>
          <a:p>
            <a:pPr algn="just" eaLnBrk="1" hangingPunct="1">
              <a:buFontTx/>
              <a:buNone/>
            </a:pPr>
            <a:r>
              <a:rPr lang="en-US" altLang="en-US">
                <a:latin typeface="Times New Roman" panose="02020603050405020304" pitchFamily="18" charset="0"/>
                <a:cs typeface="Times New Roman" panose="02020603050405020304" pitchFamily="18" charset="0"/>
              </a:rPr>
              <a:t>	Theo phương pháp này sản phẩm dở dang cuối kỳ được đánh giá tương tự như phương pháp  đánh giá sản phẩm dở dang cuối kỳ theo sản lượng hoàn thành tương đương. Điểm cần lưu ý ở đây là CP sản xuất dở dang cuối kỳ được tính theo chi phí định mức.</a:t>
            </a:r>
          </a:p>
        </p:txBody>
      </p:sp>
    </p:spTree>
    <p:extLst>
      <p:ext uri="{BB962C8B-B14F-4D97-AF65-F5344CB8AC3E}">
        <p14:creationId xmlns:p14="http://schemas.microsoft.com/office/powerpoint/2010/main" val="11100748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9090" name="Object 4"/>
          <p:cNvGraphicFramePr>
            <a:graphicFrameLocks noChangeAspect="1"/>
          </p:cNvGraphicFramePr>
          <p:nvPr>
            <p:ph sz="quarter" idx="1"/>
          </p:nvPr>
        </p:nvGraphicFramePr>
        <p:xfrm>
          <a:off x="2286001" y="1371600"/>
          <a:ext cx="7669213" cy="2673350"/>
        </p:xfrm>
        <a:graphic>
          <a:graphicData uri="http://schemas.openxmlformats.org/presentationml/2006/ole">
            <mc:AlternateContent xmlns:mc="http://schemas.openxmlformats.org/markup-compatibility/2006">
              <mc:Choice xmlns:v="urn:schemas-microsoft-com:vml" Requires="v">
                <p:oleObj spid="_x0000_s5122" name="Document" r:id="rId3" imgW="6038281" imgH="2105775" progId="Word.Document.8">
                  <p:embed/>
                </p:oleObj>
              </mc:Choice>
              <mc:Fallback>
                <p:oleObj name="Document" r:id="rId3" imgW="6038281" imgH="2105775"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1" y="1371600"/>
                        <a:ext cx="7669213" cy="2673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7892396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1981200" y="-152400"/>
            <a:ext cx="8229600" cy="1066800"/>
          </a:xfrm>
        </p:spPr>
        <p:txBody>
          <a:bodyPr/>
          <a:lstStyle/>
          <a:p>
            <a:pPr>
              <a:defRPr/>
            </a:pPr>
            <a:r>
              <a:rPr lang="en-US" b="1" u="sng" dirty="0" smtClean="0">
                <a:latin typeface="Times New Roman" pitchFamily="18" charset="0"/>
                <a:cs typeface="Times New Roman" pitchFamily="18" charset="0"/>
              </a:rPr>
              <a:t>VÍ DỤ 1</a:t>
            </a:r>
          </a:p>
        </p:txBody>
      </p:sp>
      <p:sp>
        <p:nvSpPr>
          <p:cNvPr id="90115" name="Rectangle 3"/>
          <p:cNvSpPr>
            <a:spLocks noGrp="1" noChangeArrowheads="1"/>
          </p:cNvSpPr>
          <p:nvPr>
            <p:ph sz="quarter" idx="1"/>
          </p:nvPr>
        </p:nvSpPr>
        <p:spPr>
          <a:xfrm>
            <a:off x="1981200" y="990601"/>
            <a:ext cx="8229600" cy="5135563"/>
          </a:xfrm>
        </p:spPr>
        <p:txBody>
          <a:bodyPr>
            <a:normAutofit fontScale="92500" lnSpcReduction="20000"/>
          </a:bodyPr>
          <a:lstStyle/>
          <a:p>
            <a:pPr eaLnBrk="1" hangingPunct="1">
              <a:lnSpc>
                <a:spcPct val="150000"/>
              </a:lnSpc>
              <a:buFontTx/>
              <a:buNone/>
            </a:pPr>
            <a:r>
              <a:rPr lang="en-US" altLang="en-US" smtClean="0">
                <a:latin typeface="Times New Roman" panose="02020603050405020304" pitchFamily="18" charset="0"/>
                <a:cs typeface="Times New Roman" panose="02020603050405020304" pitchFamily="18" charset="0"/>
              </a:rPr>
              <a:t>	Công ty K có công nghệ sản xuất giản đơn, sản xuất sản phẩm tủ sắt, đánh giá sản phẩm dở dang theo chi phí định mức. Theo tài liệu tháng 1 năm 2016 như sau:</a:t>
            </a:r>
          </a:p>
          <a:p>
            <a:pPr eaLnBrk="1" hangingPunct="1">
              <a:lnSpc>
                <a:spcPct val="150000"/>
              </a:lnSpc>
              <a:buFontTx/>
              <a:buNone/>
            </a:pPr>
            <a:r>
              <a:rPr lang="en-US" altLang="en-US" smtClean="0">
                <a:latin typeface="Times New Roman" panose="02020603050405020304" pitchFamily="18" charset="0"/>
                <a:cs typeface="Times New Roman" panose="02020603050405020304" pitchFamily="18" charset="0"/>
              </a:rPr>
              <a:t>1. Chi phí định mức:</a:t>
            </a:r>
          </a:p>
          <a:p>
            <a:pPr eaLnBrk="1" hangingPunct="1">
              <a:lnSpc>
                <a:spcPct val="150000"/>
              </a:lnSpc>
              <a:buFontTx/>
              <a:buNone/>
            </a:pPr>
            <a:r>
              <a:rPr lang="en-US" altLang="en-US" smtClean="0">
                <a:latin typeface="Times New Roman" panose="02020603050405020304" pitchFamily="18" charset="0"/>
                <a:cs typeface="Times New Roman" panose="02020603050405020304" pitchFamily="18" charset="0"/>
              </a:rPr>
              <a:t>- Chi phí NVL chính		10.000 đ</a:t>
            </a:r>
          </a:p>
          <a:p>
            <a:pPr eaLnBrk="1" hangingPunct="1">
              <a:lnSpc>
                <a:spcPct val="150000"/>
              </a:lnSpc>
              <a:buFontTx/>
              <a:buNone/>
            </a:pPr>
            <a:r>
              <a:rPr lang="en-US" altLang="en-US" smtClean="0">
                <a:latin typeface="Times New Roman" panose="02020603050405020304" pitchFamily="18" charset="0"/>
                <a:cs typeface="Times New Roman" panose="02020603050405020304" pitchFamily="18" charset="0"/>
              </a:rPr>
              <a:t>- Chi phí NVL phụ		  4.000 đ</a:t>
            </a:r>
          </a:p>
          <a:p>
            <a:pPr eaLnBrk="1" hangingPunct="1">
              <a:lnSpc>
                <a:spcPct val="150000"/>
              </a:lnSpc>
              <a:buFontTx/>
              <a:buNone/>
            </a:pPr>
            <a:r>
              <a:rPr lang="en-US" altLang="en-US" smtClean="0">
                <a:latin typeface="Times New Roman" panose="02020603050405020304" pitchFamily="18" charset="0"/>
                <a:cs typeface="Times New Roman" panose="02020603050405020304" pitchFamily="18" charset="0"/>
              </a:rPr>
              <a:t>- Chi phí nhân công trực tiếp	 7.000 đ</a:t>
            </a:r>
          </a:p>
          <a:p>
            <a:pPr eaLnBrk="1" hangingPunct="1">
              <a:lnSpc>
                <a:spcPct val="150000"/>
              </a:lnSpc>
              <a:buFontTx/>
              <a:buNone/>
            </a:pPr>
            <a:r>
              <a:rPr lang="en-US" altLang="en-US" smtClean="0">
                <a:latin typeface="Times New Roman" panose="02020603050405020304" pitchFamily="18" charset="0"/>
                <a:cs typeface="Times New Roman" panose="02020603050405020304" pitchFamily="18" charset="0"/>
              </a:rPr>
              <a:t>- Chi phí SXC			 8.500 đ</a:t>
            </a:r>
          </a:p>
        </p:txBody>
      </p:sp>
    </p:spTree>
    <p:extLst>
      <p:ext uri="{BB962C8B-B14F-4D97-AF65-F5344CB8AC3E}">
        <p14:creationId xmlns:p14="http://schemas.microsoft.com/office/powerpoint/2010/main" val="33650814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451</Words>
  <Application>Microsoft Office PowerPoint</Application>
  <PresentationFormat>Widescreen</PresentationFormat>
  <Paragraphs>69</Paragraphs>
  <Slides>17</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3</vt:i4>
      </vt:variant>
      <vt:variant>
        <vt:lpstr>Slide Titles</vt:lpstr>
      </vt:variant>
      <vt:variant>
        <vt:i4>17</vt:i4>
      </vt:variant>
    </vt:vector>
  </HeadingPairs>
  <TitlesOfParts>
    <vt:vector size="25" baseType="lpstr">
      <vt:lpstr>Arial</vt:lpstr>
      <vt:lpstr>Calibri</vt:lpstr>
      <vt:lpstr>Calibri Light</vt:lpstr>
      <vt:lpstr>Times New Roman</vt:lpstr>
      <vt:lpstr>Office Theme</vt:lpstr>
      <vt:lpstr>Microsoft Word 97 - 2003 Document</vt:lpstr>
      <vt:lpstr>Microsoft Word Document</vt:lpstr>
      <vt:lpstr>Microsoft Office Word 97 - 2003 Document</vt:lpstr>
      <vt:lpstr>PowerPoint Presentation</vt:lpstr>
      <vt:lpstr>Tóm lại</vt:lpstr>
      <vt:lpstr>Chi phí bỏ ngay từ đầu: tỷ lệ hoàn thành 100%</vt:lpstr>
      <vt:lpstr>… : chi phí nguyên vật liệu chính</vt:lpstr>
      <vt:lpstr>PowerPoint Presentation</vt:lpstr>
      <vt:lpstr>(CPNVLTT, CPNCTT, CPSXC)</vt:lpstr>
      <vt:lpstr>d.Đánh giá sẢn phẨm dỞ dang theo chi phí đỊnh mỨc (kẾ hoẠch).</vt:lpstr>
      <vt:lpstr>PowerPoint Presentation</vt:lpstr>
      <vt:lpstr>VÍ DỤ 1</vt:lpstr>
      <vt:lpstr>PowerPoint Presentation</vt:lpstr>
      <vt:lpstr>Ví dụ 2</vt:lpstr>
      <vt:lpstr>PowerPoint Presentation</vt:lpstr>
      <vt:lpstr>4. TÍNH GIÁ THÀNH SẢN PHẨM TRONG CÁC DOANH NGHIỆP</vt:lpstr>
      <vt:lpstr>PowerPoint Presentation</vt:lpstr>
      <vt:lpstr>PowerPoint Presentation</vt:lpstr>
      <vt:lpstr>PowerPoint Presentation</vt:lpstr>
      <vt:lpstr>Công thỨc:</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Asus</cp:lastModifiedBy>
  <cp:revision>1</cp:revision>
  <dcterms:created xsi:type="dcterms:W3CDTF">2020-04-10T10:26:05Z</dcterms:created>
  <dcterms:modified xsi:type="dcterms:W3CDTF">2020-04-10T10:26:36Z</dcterms:modified>
</cp:coreProperties>
</file>