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31F2-DF70-430A-9F86-B4C9C7B20F6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6444-E261-4CB5-B1EB-79C215D74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51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31F2-DF70-430A-9F86-B4C9C7B20F6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6444-E261-4CB5-B1EB-79C215D74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021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31F2-DF70-430A-9F86-B4C9C7B20F6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6444-E261-4CB5-B1EB-79C215D74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95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31F2-DF70-430A-9F86-B4C9C7B20F6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6444-E261-4CB5-B1EB-79C215D74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76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31F2-DF70-430A-9F86-B4C9C7B20F6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6444-E261-4CB5-B1EB-79C215D74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292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31F2-DF70-430A-9F86-B4C9C7B20F6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6444-E261-4CB5-B1EB-79C215D74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6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31F2-DF70-430A-9F86-B4C9C7B20F6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6444-E261-4CB5-B1EB-79C215D74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921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31F2-DF70-430A-9F86-B4C9C7B20F6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6444-E261-4CB5-B1EB-79C215D74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96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31F2-DF70-430A-9F86-B4C9C7B20F6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6444-E261-4CB5-B1EB-79C215D74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67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31F2-DF70-430A-9F86-B4C9C7B20F6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6444-E261-4CB5-B1EB-79C215D74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232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31F2-DF70-430A-9F86-B4C9C7B20F6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6444-E261-4CB5-B1EB-79C215D74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36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B31F2-DF70-430A-9F86-B4C9C7B20F6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C6444-E261-4CB5-B1EB-79C215D74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17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68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666" name="Object 3"/>
          <p:cNvGraphicFramePr>
            <a:graphicFrameLocks noChangeAspect="1"/>
          </p:cNvGraphicFramePr>
          <p:nvPr>
            <p:ph sz="quarter" idx="1"/>
          </p:nvPr>
        </p:nvGraphicFramePr>
        <p:xfrm>
          <a:off x="1917700" y="304800"/>
          <a:ext cx="9398000" cy="701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5640028" imgH="4212631" progId="Word.Document.8">
                  <p:embed/>
                </p:oleObj>
              </mc:Choice>
              <mc:Fallback>
                <p:oleObj name="Document" r:id="rId4" imgW="5640028" imgH="421263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7700" y="304800"/>
                        <a:ext cx="9398000" cy="701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679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14691" name="Content Placeholder 2"/>
          <p:cNvSpPr>
            <a:spLocks noGrp="1"/>
          </p:cNvSpPr>
          <p:nvPr>
            <p:ph sz="quarter" idx="1"/>
          </p:nvPr>
        </p:nvSpPr>
        <p:spPr>
          <a:xfrm>
            <a:off x="2057400" y="1600201"/>
            <a:ext cx="8001000" cy="487362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Công ty A có quy trình công nghệ sản xuất giản đ</a:t>
            </a:r>
            <a:r>
              <a:rPr lang="vi-VN" altLang="en-US" sz="3200">
                <a:cs typeface="Times New Roman" panose="02020603050405020304" pitchFamily="18" charset="0"/>
              </a:rPr>
              <a:t>ơ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n, trên cùng quy trình công nghệ sử dụng cùng loại vật t</a:t>
            </a:r>
            <a:r>
              <a:rPr lang="vi-VN" altLang="en-US" sz="3200">
                <a:cs typeface="Times New Roman" panose="02020603050405020304" pitchFamily="18" charset="0"/>
              </a:rPr>
              <a:t>ư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, lao động, máy móc, thiết bị sản xuất và kết quả tạo ra 3 sản phẩm là sp X, Y, Z có kết cấu chi phí t</a:t>
            </a:r>
            <a:r>
              <a:rPr lang="vi-VN" altLang="en-US" sz="3200">
                <a:cs typeface="Times New Roman" panose="02020603050405020304" pitchFamily="18" charset="0"/>
              </a:rPr>
              <a:t>ươn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g đối tỷ lệ. Trong tài liệu trong tháng 01 năm 2017 nh</a:t>
            </a:r>
            <a:r>
              <a:rPr lang="vi-VN" altLang="en-US" sz="3200">
                <a:cs typeface="Times New Roman" panose="02020603050405020304" pitchFamily="18" charset="0"/>
              </a:rPr>
              <a:t>ư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sau: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2383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828800" y="654051"/>
          <a:ext cx="7848600" cy="5438775"/>
        </p:xfrm>
        <a:graphic>
          <a:graphicData uri="http://schemas.openxmlformats.org/drawingml/2006/table">
            <a:tbl>
              <a:tblPr/>
              <a:tblGrid>
                <a:gridCol w="1676400"/>
                <a:gridCol w="2209800"/>
                <a:gridCol w="1905000"/>
                <a:gridCol w="2057400"/>
              </a:tblGrid>
              <a:tr h="1306513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Khoản mục     chi phí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 phí SX dở dang đầu kỳ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 phí SX thực tế PS trong kỳ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 phí SX    dở dang cuối kỳ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 phí NVL trực tiếp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45720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9pPr>
                    </a:lstStyle>
                    <a:p>
                      <a:pPr marL="0" marR="0" lvl="0" indent="45720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2.000.000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45720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9pPr>
                    </a:lstStyle>
                    <a:p>
                      <a:pPr marL="0" marR="0" lvl="0" indent="45720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20.570.000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45720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9pPr>
                    </a:lstStyle>
                    <a:p>
                      <a:pPr marL="0" marR="0" lvl="0" indent="45720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4.070.000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6513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 phí nhân công trực tiếp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45720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9pPr>
                    </a:lstStyle>
                    <a:p>
                      <a:pPr marL="0" marR="0" lvl="0" indent="45720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800.000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45720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9pPr>
                    </a:lstStyle>
                    <a:p>
                      <a:pPr marL="0" marR="0" lvl="0" indent="45720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11.520.000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45720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9pPr>
                    </a:lstStyle>
                    <a:p>
                      <a:pPr marL="0" marR="0" lvl="0" indent="45720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1.320.000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 phí sản xuất chung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45720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9pPr>
                    </a:lstStyle>
                    <a:p>
                      <a:pPr marL="0" marR="0" lvl="0" indent="45720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900.000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45720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9pPr>
                    </a:lstStyle>
                    <a:p>
                      <a:pPr marL="0" marR="0" lvl="0" indent="45720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11.980.000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45720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9pPr>
                    </a:lstStyle>
                    <a:p>
                      <a:pPr marL="0" marR="0" lvl="0" indent="45720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1.380.000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Tổng cộng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45720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9pPr>
                    </a:lstStyle>
                    <a:p>
                      <a:pPr marL="0" marR="0" lvl="0" indent="45720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3.700.000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45720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9pPr>
                    </a:lstStyle>
                    <a:p>
                      <a:pPr marL="0" marR="0" lvl="0" indent="45720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44.070.000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45720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9pPr>
                    </a:lstStyle>
                    <a:p>
                      <a:pPr marL="0" marR="0" lvl="0" indent="45720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6.770.000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5746" name="TextBox 4"/>
          <p:cNvSpPr txBox="1">
            <a:spLocks noChangeArrowheads="1"/>
          </p:cNvSpPr>
          <p:nvPr/>
        </p:nvSpPr>
        <p:spPr bwMode="auto">
          <a:xfrm>
            <a:off x="8153400" y="1589"/>
            <a:ext cx="152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ĐVT: đ</a:t>
            </a:r>
          </a:p>
        </p:txBody>
      </p:sp>
    </p:spTree>
    <p:extLst>
      <p:ext uri="{BB962C8B-B14F-4D97-AF65-F5344CB8AC3E}">
        <p14:creationId xmlns:p14="http://schemas.microsoft.com/office/powerpoint/2010/main" val="218022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Content Placeholder 2"/>
          <p:cNvSpPr>
            <a:spLocks noGrp="1"/>
          </p:cNvSpPr>
          <p:nvPr>
            <p:ph sz="quarter" idx="1"/>
          </p:nvPr>
        </p:nvSpPr>
        <p:spPr>
          <a:xfrm>
            <a:off x="1752600" y="152401"/>
            <a:ext cx="8763000" cy="632142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vi-VN" altLang="en-US" sz="3200" dirty="0">
                <a:cs typeface="Times New Roman" panose="02020603050405020304" pitchFamily="18" charset="0"/>
              </a:rPr>
              <a:t>ượng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 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nhập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X, 100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Y, 200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vi-VN" altLang="en-US" sz="3200" dirty="0">
                <a:cs typeface="Times New Roman" panose="02020603050405020304" pitchFamily="18" charset="0"/>
              </a:rPr>
              <a:t>ượng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dở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dang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70%, 50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30%, 30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50%.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84.000 đ/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100.800 đ/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117.600 đ/sp.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vi-VN" altLang="en-US" sz="3200" dirty="0">
                <a:cs typeface="Times New Roman" panose="02020603050405020304" pitchFamily="18" charset="0"/>
              </a:rPr>
              <a:t>ươ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2673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228601"/>
            <a:ext cx="8305800" cy="6245225"/>
          </a:xfrm>
        </p:spPr>
        <p:txBody>
          <a:bodyPr/>
          <a:lstStyle/>
          <a:p>
            <a:pPr>
              <a:defRPr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vi-VN" sz="3200" b="1" dirty="0">
                <a:cs typeface="Times New Roman" panose="02020603050405020304" pitchFamily="18" charset="0"/>
              </a:rPr>
              <a:t>ươ</a:t>
            </a:r>
            <a:r>
              <a:rPr lang="en-US" sz="3200" b="1" dirty="0" err="1">
                <a:cs typeface="Times New Roman" panose="02020603050405020304" pitchFamily="18" charset="0"/>
              </a:rPr>
              <a:t>ng</a:t>
            </a:r>
            <a:r>
              <a:rPr lang="en-US" sz="3200" b="1" dirty="0"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cs typeface="Times New Roman" panose="02020603050405020304" pitchFamily="18" charset="0"/>
              </a:rPr>
              <a:t>pháp</a:t>
            </a:r>
            <a:r>
              <a:rPr lang="en-US" sz="3200" b="1" dirty="0"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cs typeface="Times New Roman" panose="02020603050405020304" pitchFamily="18" charset="0"/>
              </a:rPr>
              <a:t>hệ</a:t>
            </a:r>
            <a:r>
              <a:rPr lang="en-US" sz="3200" b="1" dirty="0"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cs typeface="Times New Roman" panose="02020603050405020304" pitchFamily="18" charset="0"/>
              </a:rPr>
              <a:t>số</a:t>
            </a:r>
            <a:endParaRPr lang="en-US" sz="3200" b="1" dirty="0"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3200" dirty="0">
                <a:cs typeface="Times New Roman" panose="02020603050405020304" pitchFamily="18" charset="0"/>
              </a:rPr>
              <a:t>ường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dõi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lọai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11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609601"/>
            <a:ext cx="7924800" cy="5864225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- Các sản phẩm trong nhóm có kết cấu chi phí tương đối tỷ lệ:</a:t>
            </a:r>
          </a:p>
          <a:p>
            <a:pPr marL="0" indent="0">
              <a:buNone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Ví dụ: Công ty sản xuất tủ giày cùng quy trình sản xuất, nguyên liệu đầu vào là gỗ, cùng sử dụng một lượng lao động nhưng thu được đồng thời 3 loại tủ khác nhau: tủ giày 1 tầng, tủ giày 2 tầng, tủ giày 3 tầng.</a:t>
            </a:r>
          </a:p>
          <a:p>
            <a:pPr marL="0" indent="0">
              <a:buNone/>
            </a:pPr>
            <a:endParaRPr lang="en-US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80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(ĐVT: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981200" y="1600200"/>
          <a:ext cx="79248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9022"/>
                <a:gridCol w="1694866"/>
                <a:gridCol w="1830456"/>
                <a:gridCol w="1830456"/>
              </a:tblGrid>
              <a:tr h="59202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Chỉ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tiêu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Tủ</a:t>
                      </a:r>
                      <a:r>
                        <a:rPr lang="en-US" baseline="0" dirty="0" smtClean="0"/>
                        <a:t> 1 </a:t>
                      </a:r>
                      <a:r>
                        <a:rPr lang="en-US" baseline="0" dirty="0" err="1" smtClean="0"/>
                        <a:t>tầng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Tủ</a:t>
                      </a:r>
                      <a:r>
                        <a:rPr lang="en-US" baseline="0" dirty="0" smtClean="0"/>
                        <a:t> 2 </a:t>
                      </a:r>
                      <a:r>
                        <a:rPr lang="en-US" baseline="0" dirty="0" err="1" smtClean="0"/>
                        <a:t>tầng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Tủ</a:t>
                      </a:r>
                      <a:r>
                        <a:rPr lang="en-US" baseline="0" dirty="0" smtClean="0"/>
                        <a:t> 3 </a:t>
                      </a:r>
                      <a:r>
                        <a:rPr lang="en-US" baseline="0" dirty="0" err="1" smtClean="0"/>
                        <a:t>tầng</a:t>
                      </a:r>
                      <a:endParaRPr lang="en-US" dirty="0"/>
                    </a:p>
                  </a:txBody>
                  <a:tcPr/>
                </a:tc>
              </a:tr>
              <a:tr h="1021857">
                <a:tc>
                  <a:txBody>
                    <a:bodyPr/>
                    <a:lstStyle/>
                    <a:p>
                      <a:r>
                        <a:rPr lang="en-US" dirty="0" smtClean="0"/>
                        <a:t>Chi </a:t>
                      </a:r>
                      <a:r>
                        <a:rPr lang="en-US" dirty="0" err="1" smtClean="0"/>
                        <a:t>phí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nguyên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vật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liệu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1021857">
                <a:tc>
                  <a:txBody>
                    <a:bodyPr/>
                    <a:lstStyle/>
                    <a:p>
                      <a:r>
                        <a:rPr lang="en-US" dirty="0" smtClean="0"/>
                        <a:t>Chi </a:t>
                      </a:r>
                      <a:r>
                        <a:rPr lang="en-US" dirty="0" err="1" smtClean="0"/>
                        <a:t>phí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nhân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công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1,5</a:t>
                      </a:r>
                      <a:endParaRPr lang="en-US" dirty="0"/>
                    </a:p>
                  </a:txBody>
                  <a:tcPr/>
                </a:tc>
              </a:tr>
              <a:tr h="1021857">
                <a:tc>
                  <a:txBody>
                    <a:bodyPr/>
                    <a:lstStyle/>
                    <a:p>
                      <a:r>
                        <a:rPr lang="en-US" dirty="0" smtClean="0"/>
                        <a:t>Chi </a:t>
                      </a:r>
                      <a:r>
                        <a:rPr lang="en-US" dirty="0" err="1" smtClean="0"/>
                        <a:t>phí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sản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xuất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chung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192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0" y="152401"/>
            <a:ext cx="8991600" cy="63214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03/2020,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+ 621: 22tr </a:t>
            </a:r>
          </a:p>
          <a:p>
            <a:pPr marL="0" indent="0">
              <a:buNone/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+ 622: 10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+ 627: 4tr</a:t>
            </a:r>
          </a:p>
          <a:p>
            <a:pPr marL="0" indent="0">
              <a:buNone/>
              <a:defRPr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dở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dang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  <a:defRPr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giày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tầng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1</a:t>
            </a:r>
          </a:p>
          <a:p>
            <a:pPr marL="0" indent="0">
              <a:buNone/>
              <a:defRPr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giày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tầng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2</a:t>
            </a:r>
          </a:p>
          <a:p>
            <a:pPr marL="0" indent="0">
              <a:buNone/>
              <a:defRPr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giày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tầng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3</a:t>
            </a:r>
          </a:p>
          <a:p>
            <a:pPr marL="0" indent="0">
              <a:buNone/>
              <a:defRPr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thành:3*1+3*2+3*3=18</a:t>
            </a:r>
          </a:p>
          <a:p>
            <a:pPr marL="0" indent="0">
              <a:buNone/>
              <a:defRPr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=36tr</a:t>
            </a:r>
          </a:p>
        </p:txBody>
      </p:sp>
    </p:spTree>
    <p:extLst>
      <p:ext uri="{BB962C8B-B14F-4D97-AF65-F5344CB8AC3E}">
        <p14:creationId xmlns:p14="http://schemas.microsoft.com/office/powerpoint/2010/main" val="205292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9571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600201"/>
            <a:ext cx="7467600" cy="4873625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Zđơn vị sản phẩm chuẩn (tủ giày 1 tầng):=36tr/18=2tr</a:t>
            </a:r>
          </a:p>
          <a:p>
            <a:pPr marL="0" indent="0">
              <a:buNone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Tổng giá thành sản phẩm tủ giày 1 tầng:=3*2=6tr</a:t>
            </a:r>
          </a:p>
          <a:p>
            <a:pPr marL="0" indent="0">
              <a:buNone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Zđơn vị sp tủ giày 2 tầng:=2*2=4tr</a:t>
            </a:r>
          </a:p>
          <a:p>
            <a:pPr marL="0" indent="0">
              <a:buNone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Tổng giá thành tủ giày 2 tầng: 3*4tr=12tr</a:t>
            </a:r>
          </a:p>
          <a:p>
            <a:pPr marL="0" indent="0">
              <a:buNone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Z đơn vị tủ giày 3 tầng: 2*3=6tr</a:t>
            </a:r>
          </a:p>
          <a:p>
            <a:pPr marL="0" indent="0">
              <a:buNone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Tổng giá thành tủ giày 3 tầng:=3*6=18tr</a:t>
            </a:r>
          </a:p>
        </p:txBody>
      </p:sp>
    </p:spTree>
    <p:extLst>
      <p:ext uri="{BB962C8B-B14F-4D97-AF65-F5344CB8AC3E}">
        <p14:creationId xmlns:p14="http://schemas.microsoft.com/office/powerpoint/2010/main" val="56530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1"/>
          </p:nvPr>
        </p:nvGraphicFramePr>
        <p:xfrm>
          <a:off x="2438400" y="2619376"/>
          <a:ext cx="2838450" cy="15652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9225"/>
                <a:gridCol w="1419225"/>
              </a:tblGrid>
              <a:tr h="15652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Hệ</a:t>
                      </a:r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</a:t>
                      </a:r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đổi</a:t>
                      </a:r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</a:t>
                      </a:r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5" marR="68595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800" dirty="0" smtClean="0"/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 smtClean="0"/>
                        <a:t>=</a:t>
                      </a:r>
                      <a:endParaRPr lang="en-US" sz="1800" dirty="0"/>
                    </a:p>
                  </a:txBody>
                  <a:tcPr marL="68595" marR="68595" marT="0" marB="0">
                    <a:noFill/>
                  </a:tcPr>
                </a:tc>
              </a:tr>
            </a:tbl>
          </a:graphicData>
        </a:graphic>
      </p:graphicFrame>
      <p:sp>
        <p:nvSpPr>
          <p:cNvPr id="12" name="Text Box 4"/>
          <p:cNvSpPr txBox="1"/>
          <p:nvPr/>
        </p:nvSpPr>
        <p:spPr>
          <a:xfrm>
            <a:off x="4495800" y="2133600"/>
            <a:ext cx="5334000" cy="91440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mức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sản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phẩm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414838" y="3216275"/>
            <a:ext cx="5262562" cy="206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5"/>
          <p:cNvSpPr txBox="1"/>
          <p:nvPr/>
        </p:nvSpPr>
        <p:spPr>
          <a:xfrm>
            <a:off x="4629150" y="3592513"/>
            <a:ext cx="4438650" cy="62865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mức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nhỏ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nhất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loại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sản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phẩm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0606" name="Rectangle 12"/>
          <p:cNvSpPr>
            <a:spLocks noChangeArrowheads="1"/>
          </p:cNvSpPr>
          <p:nvPr/>
        </p:nvSpPr>
        <p:spPr bwMode="auto">
          <a:xfrm>
            <a:off x="3657601" y="2527014"/>
            <a:ext cx="1847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0607" name="Rectangle 14"/>
          <p:cNvSpPr>
            <a:spLocks noChangeArrowheads="1"/>
          </p:cNvSpPr>
          <p:nvPr/>
        </p:nvSpPr>
        <p:spPr bwMode="auto">
          <a:xfrm>
            <a:off x="3657601" y="2984214"/>
            <a:ext cx="1847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0608" name="Rectangle 16"/>
          <p:cNvSpPr>
            <a:spLocks noChangeArrowheads="1"/>
          </p:cNvSpPr>
          <p:nvPr/>
        </p:nvSpPr>
        <p:spPr bwMode="auto">
          <a:xfrm>
            <a:off x="3657600" y="2964360"/>
            <a:ext cx="2281394" cy="153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2076450" algn="l"/>
              </a:tabLs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2076450" algn="l"/>
              </a:tabLs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2076450" algn="l"/>
              </a:tabLs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2076450" algn="l"/>
              </a:tabLs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2076450" algn="l"/>
              </a:tabLs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76450" algn="l"/>
              </a:tabLs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76450" algn="l"/>
              </a:tabLs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76450" algn="l"/>
              </a:tabLs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76450" algn="l"/>
              </a:tabLs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 sz="800"/>
          </a:p>
          <a:p>
            <a:r>
              <a:rPr lang="en-US" altLang="en-US"/>
              <a:t/>
            </a:r>
            <a:br>
              <a:rPr lang="en-US" altLang="en-US"/>
            </a:br>
            <a:endParaRPr lang="en-US" altLang="en-US"/>
          </a:p>
          <a:p>
            <a:r>
              <a:rPr lang="en-US" altLang="en-US" sz="110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</a:t>
            </a:r>
            <a:endParaRPr lang="en-US" altLang="en-US" sz="800"/>
          </a:p>
          <a:p>
            <a:r>
              <a:rPr lang="en-US" altLang="en-US" sz="110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153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7467600" cy="914400"/>
          </a:xfrm>
        </p:spPr>
        <p:txBody>
          <a:bodyPr/>
          <a:lstStyle/>
          <a:p>
            <a:pPr>
              <a:defRPr/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vi-VN" sz="3200" b="1" dirty="0">
                <a:cs typeface="Times New Roman" panose="02020603050405020304" pitchFamily="18" charset="0"/>
              </a:rPr>
              <a:t>ước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307" name="Content Placeholder 2"/>
          <p:cNvSpPr>
            <a:spLocks noGrp="1"/>
          </p:cNvSpPr>
          <p:nvPr>
            <p:ph sz="quarter" idx="1"/>
          </p:nvPr>
        </p:nvSpPr>
        <p:spPr>
          <a:xfrm>
            <a:off x="1828800" y="1219201"/>
            <a:ext cx="8229600" cy="5254625"/>
          </a:xfrm>
        </p:spPr>
        <p:txBody>
          <a:bodyPr/>
          <a:lstStyle/>
          <a:p>
            <a:pPr algn="just">
              <a:lnSpc>
                <a:spcPct val="150000"/>
              </a:lnSpc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3200" dirty="0">
                <a:cs typeface="Times New Roman" panose="02020603050405020304" pitchFamily="18" charset="0"/>
              </a:rPr>
              <a:t>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vi-VN" sz="3200" dirty="0">
                <a:cs typeface="Times New Roman" panose="02020603050405020304" pitchFamily="18" charset="0"/>
              </a:rPr>
              <a:t>ượng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vi-VN" sz="3200" dirty="0">
                <a:cs typeface="Times New Roman" panose="02020603050405020304" pitchFamily="18" charset="0"/>
              </a:rPr>
              <a:t>ượng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dở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dang.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3200" dirty="0">
                <a:cs typeface="Times New Roman" panose="02020603050405020304" pitchFamily="18" charset="0"/>
              </a:rPr>
              <a:t>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dở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  <a:defRPr/>
            </a:pPr>
            <a:endParaRPr lang="en-US"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58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381001"/>
            <a:ext cx="7467600" cy="6092825"/>
          </a:xfrm>
        </p:spPr>
        <p:txBody>
          <a:bodyPr/>
          <a:lstStyle/>
          <a:p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3200">
                <a:cs typeface="Times New Roman" panose="02020603050405020304" pitchFamily="18" charset="0"/>
              </a:rPr>
              <a:t>ước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3: Tính tổng giá thành chung của tất cả các sản phẩm hoàn thành</a:t>
            </a:r>
          </a:p>
          <a:p>
            <a:endParaRPr lang="en-US" altLang="en-U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1" y="1397000"/>
          <a:ext cx="8994775" cy="3932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299"/>
                <a:gridCol w="426767"/>
                <a:gridCol w="1353238"/>
                <a:gridCol w="644828"/>
                <a:gridCol w="1562125"/>
                <a:gridCol w="435943"/>
                <a:gridCol w="1607537"/>
                <a:gridCol w="208274"/>
                <a:gridCol w="1184765"/>
              </a:tblGrid>
              <a:tr h="3932238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Tổng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sản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phẩm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chuẩn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24" marB="45724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2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24" marB="45724"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phí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sản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xuất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dở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dang </a:t>
                      </a: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đầu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kỳ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24" marB="45724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2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24" marB="457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sản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xuất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kỳ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24" marB="45724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2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24" marB="457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phí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sản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xuất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dở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dang </a:t>
                      </a: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cuối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kỳ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24" marB="45724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2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24" marB="457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khoản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điều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chỉnh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giảm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nếu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24" marB="45724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814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683</Words>
  <Application>Microsoft Office PowerPoint</Application>
  <PresentationFormat>Widescreen</PresentationFormat>
  <Paragraphs>95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Microsoft Word 97 - 2003 Document</vt:lpstr>
      <vt:lpstr>PowerPoint Presentation</vt:lpstr>
      <vt:lpstr>PowerPoint Presentation</vt:lpstr>
      <vt:lpstr>PowerPoint Presentation</vt:lpstr>
      <vt:lpstr>Giá thành định mức của 3 loại tủ như sau: (ĐVT: trđ) </vt:lpstr>
      <vt:lpstr>PowerPoint Presentation</vt:lpstr>
      <vt:lpstr>PowerPoint Presentation</vt:lpstr>
      <vt:lpstr>Công thức tính hệ số quy đổi: </vt:lpstr>
      <vt:lpstr>Các bước tính giá thành</vt:lpstr>
      <vt:lpstr>PowerPoint Presentation</vt:lpstr>
      <vt:lpstr>PowerPoint Presentation</vt:lpstr>
      <vt:lpstr>Ví dụ: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1</cp:revision>
  <dcterms:created xsi:type="dcterms:W3CDTF">2020-04-18T03:35:06Z</dcterms:created>
  <dcterms:modified xsi:type="dcterms:W3CDTF">2020-04-18T03:36:04Z</dcterms:modified>
</cp:coreProperties>
</file>